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96" r:id="rId3"/>
    <p:sldId id="298" r:id="rId4"/>
    <p:sldId id="299" r:id="rId5"/>
    <p:sldId id="300" r:id="rId6"/>
    <p:sldId id="257" r:id="rId7"/>
    <p:sldId id="258" r:id="rId8"/>
    <p:sldId id="263" r:id="rId9"/>
    <p:sldId id="261" r:id="rId10"/>
    <p:sldId id="260" r:id="rId11"/>
    <p:sldId id="262" r:id="rId12"/>
    <p:sldId id="264" r:id="rId13"/>
    <p:sldId id="265" r:id="rId14"/>
    <p:sldId id="266" r:id="rId15"/>
    <p:sldId id="267" r:id="rId16"/>
    <p:sldId id="274" r:id="rId17"/>
    <p:sldId id="268" r:id="rId18"/>
    <p:sldId id="273" r:id="rId19"/>
    <p:sldId id="269" r:id="rId20"/>
    <p:sldId id="272" r:id="rId21"/>
    <p:sldId id="270" r:id="rId22"/>
    <p:sldId id="271" r:id="rId23"/>
    <p:sldId id="275" r:id="rId24"/>
    <p:sldId id="276" r:id="rId25"/>
    <p:sldId id="277" r:id="rId26"/>
    <p:sldId id="278" r:id="rId27"/>
    <p:sldId id="279" r:id="rId28"/>
    <p:sldId id="280" r:id="rId29"/>
    <p:sldId id="282" r:id="rId30"/>
    <p:sldId id="281" r:id="rId31"/>
    <p:sldId id="283" r:id="rId32"/>
    <p:sldId id="284" r:id="rId33"/>
    <p:sldId id="285" r:id="rId34"/>
    <p:sldId id="286" r:id="rId35"/>
    <p:sldId id="287" r:id="rId36"/>
    <p:sldId id="290" r:id="rId37"/>
    <p:sldId id="288" r:id="rId38"/>
    <p:sldId id="289" r:id="rId39"/>
    <p:sldId id="291" r:id="rId40"/>
    <p:sldId id="292" r:id="rId41"/>
    <p:sldId id="293" r:id="rId42"/>
    <p:sldId id="294" r:id="rId43"/>
    <p:sldId id="29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8B8965-0B13-4A0F-A837-71E711F1597C}"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132A698-861F-4D25-8527-B78F14B5264E}">
      <dgm:prSet/>
      <dgm:spPr/>
      <dgm:t>
        <a:bodyPr/>
        <a:lstStyle/>
        <a:p>
          <a:r>
            <a:rPr lang="en-US"/>
            <a:t>Common findings on CXR</a:t>
          </a:r>
        </a:p>
      </dgm:t>
    </dgm:pt>
    <dgm:pt modelId="{4AE91F96-D60A-439E-8E97-A94EACFA164B}" type="parTrans" cxnId="{5B48258E-3E03-4C90-B4EE-C7C1B603CC36}">
      <dgm:prSet/>
      <dgm:spPr/>
      <dgm:t>
        <a:bodyPr/>
        <a:lstStyle/>
        <a:p>
          <a:endParaRPr lang="en-US"/>
        </a:p>
      </dgm:t>
    </dgm:pt>
    <dgm:pt modelId="{BA7292E2-243B-4A33-9E4F-72F1EC8C6102}" type="sibTrans" cxnId="{5B48258E-3E03-4C90-B4EE-C7C1B603CC36}">
      <dgm:prSet/>
      <dgm:spPr/>
      <dgm:t>
        <a:bodyPr/>
        <a:lstStyle/>
        <a:p>
          <a:endParaRPr lang="en-US"/>
        </a:p>
      </dgm:t>
    </dgm:pt>
    <dgm:pt modelId="{24BB3CD6-D497-4CD2-967C-6C134C355C7E}">
      <dgm:prSet/>
      <dgm:spPr/>
      <dgm:t>
        <a:bodyPr/>
        <a:lstStyle/>
        <a:p>
          <a:r>
            <a:rPr lang="en-US" dirty="0"/>
            <a:t>Useful radiological signs</a:t>
          </a:r>
        </a:p>
      </dgm:t>
    </dgm:pt>
    <dgm:pt modelId="{F23DCB42-8A12-4988-A32C-5A142052A5F0}" type="parTrans" cxnId="{E000F4AD-12C9-494A-9789-A7752B2BDF53}">
      <dgm:prSet/>
      <dgm:spPr/>
      <dgm:t>
        <a:bodyPr/>
        <a:lstStyle/>
        <a:p>
          <a:endParaRPr lang="en-US"/>
        </a:p>
      </dgm:t>
    </dgm:pt>
    <dgm:pt modelId="{84590693-37EF-44E7-908B-272C3195C6A9}" type="sibTrans" cxnId="{E000F4AD-12C9-494A-9789-A7752B2BDF53}">
      <dgm:prSet/>
      <dgm:spPr/>
      <dgm:t>
        <a:bodyPr/>
        <a:lstStyle/>
        <a:p>
          <a:endParaRPr lang="en-US"/>
        </a:p>
      </dgm:t>
    </dgm:pt>
    <dgm:pt modelId="{5C88EFBB-44F2-4B9F-AF69-B91CA3FC4728}" type="pres">
      <dgm:prSet presAssocID="{DA8B8965-0B13-4A0F-A837-71E711F1597C}" presName="linear" presStyleCnt="0">
        <dgm:presLayoutVars>
          <dgm:dir/>
          <dgm:animLvl val="lvl"/>
          <dgm:resizeHandles val="exact"/>
        </dgm:presLayoutVars>
      </dgm:prSet>
      <dgm:spPr/>
    </dgm:pt>
    <dgm:pt modelId="{BAE9A2EC-AC84-4FE3-B2C4-2BBF0155A87A}" type="pres">
      <dgm:prSet presAssocID="{8132A698-861F-4D25-8527-B78F14B5264E}" presName="parentLin" presStyleCnt="0"/>
      <dgm:spPr/>
    </dgm:pt>
    <dgm:pt modelId="{80F96076-64DE-4DD5-8907-41C55FBA4806}" type="pres">
      <dgm:prSet presAssocID="{8132A698-861F-4D25-8527-B78F14B5264E}" presName="parentLeftMargin" presStyleLbl="node1" presStyleIdx="0" presStyleCnt="2"/>
      <dgm:spPr/>
    </dgm:pt>
    <dgm:pt modelId="{CF4392D0-82B7-4502-8D31-5ADAC0E016A3}" type="pres">
      <dgm:prSet presAssocID="{8132A698-861F-4D25-8527-B78F14B5264E}" presName="parentText" presStyleLbl="node1" presStyleIdx="0" presStyleCnt="2">
        <dgm:presLayoutVars>
          <dgm:chMax val="0"/>
          <dgm:bulletEnabled val="1"/>
        </dgm:presLayoutVars>
      </dgm:prSet>
      <dgm:spPr/>
    </dgm:pt>
    <dgm:pt modelId="{FCEDBB9B-4B3F-45CF-A45B-6E150E655D54}" type="pres">
      <dgm:prSet presAssocID="{8132A698-861F-4D25-8527-B78F14B5264E}" presName="negativeSpace" presStyleCnt="0"/>
      <dgm:spPr/>
    </dgm:pt>
    <dgm:pt modelId="{25058D41-E795-4303-94A8-58537224F16F}" type="pres">
      <dgm:prSet presAssocID="{8132A698-861F-4D25-8527-B78F14B5264E}" presName="childText" presStyleLbl="conFgAcc1" presStyleIdx="0" presStyleCnt="2">
        <dgm:presLayoutVars>
          <dgm:bulletEnabled val="1"/>
        </dgm:presLayoutVars>
      </dgm:prSet>
      <dgm:spPr/>
    </dgm:pt>
    <dgm:pt modelId="{2560EDDE-1949-483C-9EA4-88B83298E493}" type="pres">
      <dgm:prSet presAssocID="{BA7292E2-243B-4A33-9E4F-72F1EC8C6102}" presName="spaceBetweenRectangles" presStyleCnt="0"/>
      <dgm:spPr/>
    </dgm:pt>
    <dgm:pt modelId="{61BB25E0-AB11-4B3A-BE4D-D802C9D8D64E}" type="pres">
      <dgm:prSet presAssocID="{24BB3CD6-D497-4CD2-967C-6C134C355C7E}" presName="parentLin" presStyleCnt="0"/>
      <dgm:spPr/>
    </dgm:pt>
    <dgm:pt modelId="{712DF489-8394-4476-A4E2-753ABBBEEE27}" type="pres">
      <dgm:prSet presAssocID="{24BB3CD6-D497-4CD2-967C-6C134C355C7E}" presName="parentLeftMargin" presStyleLbl="node1" presStyleIdx="0" presStyleCnt="2"/>
      <dgm:spPr/>
    </dgm:pt>
    <dgm:pt modelId="{87C2AB62-EBB0-4876-8956-661CBD5F2F85}" type="pres">
      <dgm:prSet presAssocID="{24BB3CD6-D497-4CD2-967C-6C134C355C7E}" presName="parentText" presStyleLbl="node1" presStyleIdx="1" presStyleCnt="2">
        <dgm:presLayoutVars>
          <dgm:chMax val="0"/>
          <dgm:bulletEnabled val="1"/>
        </dgm:presLayoutVars>
      </dgm:prSet>
      <dgm:spPr/>
    </dgm:pt>
    <dgm:pt modelId="{59E6D925-0C46-420F-A306-A4BBB6A9C40D}" type="pres">
      <dgm:prSet presAssocID="{24BB3CD6-D497-4CD2-967C-6C134C355C7E}" presName="negativeSpace" presStyleCnt="0"/>
      <dgm:spPr/>
    </dgm:pt>
    <dgm:pt modelId="{0EC61FBF-62C9-4B67-BA02-1C7E2F17435D}" type="pres">
      <dgm:prSet presAssocID="{24BB3CD6-D497-4CD2-967C-6C134C355C7E}" presName="childText" presStyleLbl="conFgAcc1" presStyleIdx="1" presStyleCnt="2">
        <dgm:presLayoutVars>
          <dgm:bulletEnabled val="1"/>
        </dgm:presLayoutVars>
      </dgm:prSet>
      <dgm:spPr/>
    </dgm:pt>
  </dgm:ptLst>
  <dgm:cxnLst>
    <dgm:cxn modelId="{0919CB5F-F080-4828-972A-44360A7D3FA0}" type="presOf" srcId="{24BB3CD6-D497-4CD2-967C-6C134C355C7E}" destId="{712DF489-8394-4476-A4E2-753ABBBEEE27}" srcOrd="0" destOrd="0" presId="urn:microsoft.com/office/officeart/2005/8/layout/list1"/>
    <dgm:cxn modelId="{2531E07D-A673-4836-96AC-2CDB63815C07}" type="presOf" srcId="{8132A698-861F-4D25-8527-B78F14B5264E}" destId="{CF4392D0-82B7-4502-8D31-5ADAC0E016A3}" srcOrd="1" destOrd="0" presId="urn:microsoft.com/office/officeart/2005/8/layout/list1"/>
    <dgm:cxn modelId="{55604E7F-CBFD-4946-9768-CB84F9E9D9E5}" type="presOf" srcId="{8132A698-861F-4D25-8527-B78F14B5264E}" destId="{80F96076-64DE-4DD5-8907-41C55FBA4806}" srcOrd="0" destOrd="0" presId="urn:microsoft.com/office/officeart/2005/8/layout/list1"/>
    <dgm:cxn modelId="{5B48258E-3E03-4C90-B4EE-C7C1B603CC36}" srcId="{DA8B8965-0B13-4A0F-A837-71E711F1597C}" destId="{8132A698-861F-4D25-8527-B78F14B5264E}" srcOrd="0" destOrd="0" parTransId="{4AE91F96-D60A-439E-8E97-A94EACFA164B}" sibTransId="{BA7292E2-243B-4A33-9E4F-72F1EC8C6102}"/>
    <dgm:cxn modelId="{D7370395-32B7-4C90-83C3-2F9464B4030D}" type="presOf" srcId="{DA8B8965-0B13-4A0F-A837-71E711F1597C}" destId="{5C88EFBB-44F2-4B9F-AF69-B91CA3FC4728}" srcOrd="0" destOrd="0" presId="urn:microsoft.com/office/officeart/2005/8/layout/list1"/>
    <dgm:cxn modelId="{E000F4AD-12C9-494A-9789-A7752B2BDF53}" srcId="{DA8B8965-0B13-4A0F-A837-71E711F1597C}" destId="{24BB3CD6-D497-4CD2-967C-6C134C355C7E}" srcOrd="1" destOrd="0" parTransId="{F23DCB42-8A12-4988-A32C-5A142052A5F0}" sibTransId="{84590693-37EF-44E7-908B-272C3195C6A9}"/>
    <dgm:cxn modelId="{E14D81D3-81F0-40EA-8444-1BBA19D5C02B}" type="presOf" srcId="{24BB3CD6-D497-4CD2-967C-6C134C355C7E}" destId="{87C2AB62-EBB0-4876-8956-661CBD5F2F85}" srcOrd="1" destOrd="0" presId="urn:microsoft.com/office/officeart/2005/8/layout/list1"/>
    <dgm:cxn modelId="{0536B146-4F29-44A8-B728-7407A0F0F77B}" type="presParOf" srcId="{5C88EFBB-44F2-4B9F-AF69-B91CA3FC4728}" destId="{BAE9A2EC-AC84-4FE3-B2C4-2BBF0155A87A}" srcOrd="0" destOrd="0" presId="urn:microsoft.com/office/officeart/2005/8/layout/list1"/>
    <dgm:cxn modelId="{C273BBAD-F7B2-4260-9FFE-22149C04BE54}" type="presParOf" srcId="{BAE9A2EC-AC84-4FE3-B2C4-2BBF0155A87A}" destId="{80F96076-64DE-4DD5-8907-41C55FBA4806}" srcOrd="0" destOrd="0" presId="urn:microsoft.com/office/officeart/2005/8/layout/list1"/>
    <dgm:cxn modelId="{60ACFC22-13DE-44FE-82C6-B70DB6B5F730}" type="presParOf" srcId="{BAE9A2EC-AC84-4FE3-B2C4-2BBF0155A87A}" destId="{CF4392D0-82B7-4502-8D31-5ADAC0E016A3}" srcOrd="1" destOrd="0" presId="urn:microsoft.com/office/officeart/2005/8/layout/list1"/>
    <dgm:cxn modelId="{C504E8CA-FDF8-4839-95D2-77D08430D2A0}" type="presParOf" srcId="{5C88EFBB-44F2-4B9F-AF69-B91CA3FC4728}" destId="{FCEDBB9B-4B3F-45CF-A45B-6E150E655D54}" srcOrd="1" destOrd="0" presId="urn:microsoft.com/office/officeart/2005/8/layout/list1"/>
    <dgm:cxn modelId="{02B9163B-95C6-4619-BA52-9865DDD675B2}" type="presParOf" srcId="{5C88EFBB-44F2-4B9F-AF69-B91CA3FC4728}" destId="{25058D41-E795-4303-94A8-58537224F16F}" srcOrd="2" destOrd="0" presId="urn:microsoft.com/office/officeart/2005/8/layout/list1"/>
    <dgm:cxn modelId="{25C2BB3E-8381-4DFF-AD21-F151EFB91CA4}" type="presParOf" srcId="{5C88EFBB-44F2-4B9F-AF69-B91CA3FC4728}" destId="{2560EDDE-1949-483C-9EA4-88B83298E493}" srcOrd="3" destOrd="0" presId="urn:microsoft.com/office/officeart/2005/8/layout/list1"/>
    <dgm:cxn modelId="{F74F78D2-F988-45DB-9F31-C07112EA9397}" type="presParOf" srcId="{5C88EFBB-44F2-4B9F-AF69-B91CA3FC4728}" destId="{61BB25E0-AB11-4B3A-BE4D-D802C9D8D64E}" srcOrd="4" destOrd="0" presId="urn:microsoft.com/office/officeart/2005/8/layout/list1"/>
    <dgm:cxn modelId="{55E1A182-CED1-4149-95D2-C60A3E6DE5B0}" type="presParOf" srcId="{61BB25E0-AB11-4B3A-BE4D-D802C9D8D64E}" destId="{712DF489-8394-4476-A4E2-753ABBBEEE27}" srcOrd="0" destOrd="0" presId="urn:microsoft.com/office/officeart/2005/8/layout/list1"/>
    <dgm:cxn modelId="{410D8B2B-1E69-4CD3-9BA5-2FB822038BC5}" type="presParOf" srcId="{61BB25E0-AB11-4B3A-BE4D-D802C9D8D64E}" destId="{87C2AB62-EBB0-4876-8956-661CBD5F2F85}" srcOrd="1" destOrd="0" presId="urn:microsoft.com/office/officeart/2005/8/layout/list1"/>
    <dgm:cxn modelId="{CBA9C11C-9B56-4282-806F-310C8C0A8D7A}" type="presParOf" srcId="{5C88EFBB-44F2-4B9F-AF69-B91CA3FC4728}" destId="{59E6D925-0C46-420F-A306-A4BBB6A9C40D}" srcOrd="5" destOrd="0" presId="urn:microsoft.com/office/officeart/2005/8/layout/list1"/>
    <dgm:cxn modelId="{C988A6DE-24AC-4711-9F5C-74F7AC443BA7}" type="presParOf" srcId="{5C88EFBB-44F2-4B9F-AF69-B91CA3FC4728}" destId="{0EC61FBF-62C9-4B67-BA02-1C7E2F17435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503D4-6B10-45C7-BF4E-4853CDC790B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509F40B6-3C2F-496E-B112-21FB7B496696}">
      <dgm:prSet/>
      <dgm:spPr/>
      <dgm:t>
        <a:bodyPr/>
        <a:lstStyle/>
        <a:p>
          <a:r>
            <a:rPr lang="en-US"/>
            <a:t>1- diffuse pulmonary shadowing</a:t>
          </a:r>
        </a:p>
      </dgm:t>
    </dgm:pt>
    <dgm:pt modelId="{5AD8442B-FF6A-4CF4-85BE-BEBDEC2C558A}" type="parTrans" cxnId="{63763D49-C443-416D-B350-3B5827E6F7FC}">
      <dgm:prSet/>
      <dgm:spPr/>
      <dgm:t>
        <a:bodyPr/>
        <a:lstStyle/>
        <a:p>
          <a:endParaRPr lang="en-US"/>
        </a:p>
      </dgm:t>
    </dgm:pt>
    <dgm:pt modelId="{45A53B0F-920E-4E16-A559-97F64DA54F0F}" type="sibTrans" cxnId="{63763D49-C443-416D-B350-3B5827E6F7FC}">
      <dgm:prSet/>
      <dgm:spPr/>
      <dgm:t>
        <a:bodyPr/>
        <a:lstStyle/>
        <a:p>
          <a:endParaRPr lang="en-US"/>
        </a:p>
      </dgm:t>
    </dgm:pt>
    <dgm:pt modelId="{699FBE5C-2FF0-402B-89ED-019DF646E5DA}">
      <dgm:prSet/>
      <dgm:spPr/>
      <dgm:t>
        <a:bodyPr/>
        <a:lstStyle/>
        <a:p>
          <a:r>
            <a:rPr lang="en-US"/>
            <a:t>2- lobar pulmonary consolidation and pneumonia</a:t>
          </a:r>
        </a:p>
      </dgm:t>
    </dgm:pt>
    <dgm:pt modelId="{27AC2F41-76AC-4653-B58A-15436D6FDEBA}" type="parTrans" cxnId="{2B9B47C3-0951-4AF5-B2AF-815381A6E649}">
      <dgm:prSet/>
      <dgm:spPr/>
      <dgm:t>
        <a:bodyPr/>
        <a:lstStyle/>
        <a:p>
          <a:endParaRPr lang="en-US"/>
        </a:p>
      </dgm:t>
    </dgm:pt>
    <dgm:pt modelId="{34560286-B5D9-4BD9-95A3-278081F1EF0D}" type="sibTrans" cxnId="{2B9B47C3-0951-4AF5-B2AF-815381A6E649}">
      <dgm:prSet/>
      <dgm:spPr/>
      <dgm:t>
        <a:bodyPr/>
        <a:lstStyle/>
        <a:p>
          <a:endParaRPr lang="en-US"/>
        </a:p>
      </dgm:t>
    </dgm:pt>
    <dgm:pt modelId="{F642F168-50D4-47FB-B602-47C09FBF7FED}">
      <dgm:prSet/>
      <dgm:spPr/>
      <dgm:t>
        <a:bodyPr/>
        <a:lstStyle/>
        <a:p>
          <a:r>
            <a:rPr lang="en-US"/>
            <a:t>3- pulmonary collapse</a:t>
          </a:r>
        </a:p>
      </dgm:t>
    </dgm:pt>
    <dgm:pt modelId="{4FAC4D91-423E-496D-A8CE-88764EC9B59F}" type="parTrans" cxnId="{511D701F-CC49-4F99-8538-25AF5368E55E}">
      <dgm:prSet/>
      <dgm:spPr/>
      <dgm:t>
        <a:bodyPr/>
        <a:lstStyle/>
        <a:p>
          <a:endParaRPr lang="en-US"/>
        </a:p>
      </dgm:t>
    </dgm:pt>
    <dgm:pt modelId="{ED05897E-5DDE-49EC-8E84-C83153FA5114}" type="sibTrans" cxnId="{511D701F-CC49-4F99-8538-25AF5368E55E}">
      <dgm:prSet/>
      <dgm:spPr/>
      <dgm:t>
        <a:bodyPr/>
        <a:lstStyle/>
        <a:p>
          <a:endParaRPr lang="en-US"/>
        </a:p>
      </dgm:t>
    </dgm:pt>
    <dgm:pt modelId="{DB3C5D23-0D48-4D4B-B8C8-73D5514FCD23}">
      <dgm:prSet/>
      <dgm:spPr/>
      <dgm:t>
        <a:bodyPr/>
        <a:lstStyle/>
        <a:p>
          <a:r>
            <a:rPr lang="en-US"/>
            <a:t>4- solitary pulmonary nodule or mass</a:t>
          </a:r>
        </a:p>
      </dgm:t>
    </dgm:pt>
    <dgm:pt modelId="{3B6C10E5-70AA-4CD4-B78D-3B24227AC14E}" type="parTrans" cxnId="{AE931AC1-DA7F-440E-9998-1421DC1F4A31}">
      <dgm:prSet/>
      <dgm:spPr/>
      <dgm:t>
        <a:bodyPr/>
        <a:lstStyle/>
        <a:p>
          <a:endParaRPr lang="en-US"/>
        </a:p>
      </dgm:t>
    </dgm:pt>
    <dgm:pt modelId="{407DCB1F-299D-44EA-A426-4C03C8F429B4}" type="sibTrans" cxnId="{AE931AC1-DA7F-440E-9998-1421DC1F4A31}">
      <dgm:prSet/>
      <dgm:spPr/>
      <dgm:t>
        <a:bodyPr/>
        <a:lstStyle/>
        <a:p>
          <a:endParaRPr lang="en-US"/>
        </a:p>
      </dgm:t>
    </dgm:pt>
    <dgm:pt modelId="{5F29768A-6E1B-4D64-ADEE-C233E93E5BBD}">
      <dgm:prSet/>
      <dgm:spPr/>
      <dgm:t>
        <a:bodyPr/>
        <a:lstStyle/>
        <a:p>
          <a:r>
            <a:rPr lang="en-US"/>
            <a:t>5- multiple pulmonary nodules</a:t>
          </a:r>
        </a:p>
      </dgm:t>
    </dgm:pt>
    <dgm:pt modelId="{9C303927-EFFD-4BB9-9FCE-1AD83BFB98CB}" type="parTrans" cxnId="{66AB6E3F-4B51-41BD-8996-04C1F475BA84}">
      <dgm:prSet/>
      <dgm:spPr/>
      <dgm:t>
        <a:bodyPr/>
        <a:lstStyle/>
        <a:p>
          <a:endParaRPr lang="en-US"/>
        </a:p>
      </dgm:t>
    </dgm:pt>
    <dgm:pt modelId="{5AAD55D0-470F-4E12-BA4D-D8DFC41658E5}" type="sibTrans" cxnId="{66AB6E3F-4B51-41BD-8996-04C1F475BA84}">
      <dgm:prSet/>
      <dgm:spPr/>
      <dgm:t>
        <a:bodyPr/>
        <a:lstStyle/>
        <a:p>
          <a:endParaRPr lang="en-US"/>
        </a:p>
      </dgm:t>
    </dgm:pt>
    <dgm:pt modelId="{A9401F40-A031-4AAC-8745-54E479EED0B6}">
      <dgm:prSet/>
      <dgm:spPr/>
      <dgm:t>
        <a:bodyPr/>
        <a:lstStyle/>
        <a:p>
          <a:r>
            <a:rPr lang="en-US"/>
            <a:t>6- mediastinal masses</a:t>
          </a:r>
        </a:p>
      </dgm:t>
    </dgm:pt>
    <dgm:pt modelId="{760966A0-1826-4435-A06F-3BB5F7F16180}" type="parTrans" cxnId="{F4D3DF82-51C1-4AC5-9CD9-370E9AF512EC}">
      <dgm:prSet/>
      <dgm:spPr/>
      <dgm:t>
        <a:bodyPr/>
        <a:lstStyle/>
        <a:p>
          <a:endParaRPr lang="en-US"/>
        </a:p>
      </dgm:t>
    </dgm:pt>
    <dgm:pt modelId="{67E64A4E-DEF9-48D9-9B74-52B49F6B4262}" type="sibTrans" cxnId="{F4D3DF82-51C1-4AC5-9CD9-370E9AF512EC}">
      <dgm:prSet/>
      <dgm:spPr/>
      <dgm:t>
        <a:bodyPr/>
        <a:lstStyle/>
        <a:p>
          <a:endParaRPr lang="en-US"/>
        </a:p>
      </dgm:t>
    </dgm:pt>
    <dgm:pt modelId="{4F157342-773F-41AA-B2AA-B6BAFCCC09EB}">
      <dgm:prSet/>
      <dgm:spPr/>
      <dgm:t>
        <a:bodyPr/>
        <a:lstStyle/>
        <a:p>
          <a:r>
            <a:rPr lang="en-US"/>
            <a:t>7- hilar disorders</a:t>
          </a:r>
        </a:p>
      </dgm:t>
    </dgm:pt>
    <dgm:pt modelId="{A038454C-C5F5-43C7-8C93-7D5E22F64DD3}" type="parTrans" cxnId="{7F3B5901-5FD5-4393-98BC-C49E7A1B9047}">
      <dgm:prSet/>
      <dgm:spPr/>
      <dgm:t>
        <a:bodyPr/>
        <a:lstStyle/>
        <a:p>
          <a:endParaRPr lang="en-US"/>
        </a:p>
      </dgm:t>
    </dgm:pt>
    <dgm:pt modelId="{06C6C51A-40AE-4076-AD60-2F695127FC60}" type="sibTrans" cxnId="{7F3B5901-5FD5-4393-98BC-C49E7A1B9047}">
      <dgm:prSet/>
      <dgm:spPr/>
      <dgm:t>
        <a:bodyPr/>
        <a:lstStyle/>
        <a:p>
          <a:endParaRPr lang="en-US"/>
        </a:p>
      </dgm:t>
    </dgm:pt>
    <dgm:pt modelId="{88B26EC2-5531-462E-A067-E2E22148AE86}">
      <dgm:prSet/>
      <dgm:spPr/>
      <dgm:t>
        <a:bodyPr/>
        <a:lstStyle/>
        <a:p>
          <a:r>
            <a:rPr lang="en-US"/>
            <a:t>8- pleural disorders</a:t>
          </a:r>
        </a:p>
      </dgm:t>
    </dgm:pt>
    <dgm:pt modelId="{CEE5D6FB-9E7C-421F-A673-85034AA2001D}" type="parTrans" cxnId="{F0B89E9C-8534-49B3-8E28-E7ABD4D90BBD}">
      <dgm:prSet/>
      <dgm:spPr/>
      <dgm:t>
        <a:bodyPr/>
        <a:lstStyle/>
        <a:p>
          <a:endParaRPr lang="en-US"/>
        </a:p>
      </dgm:t>
    </dgm:pt>
    <dgm:pt modelId="{DA717835-F03E-4AE0-8065-0F3C35313866}" type="sibTrans" cxnId="{F0B89E9C-8534-49B3-8E28-E7ABD4D90BBD}">
      <dgm:prSet/>
      <dgm:spPr/>
      <dgm:t>
        <a:bodyPr/>
        <a:lstStyle/>
        <a:p>
          <a:endParaRPr lang="en-US"/>
        </a:p>
      </dgm:t>
    </dgm:pt>
    <dgm:pt modelId="{C3C906C1-6BA1-4910-907E-3A728314AE0A}" type="pres">
      <dgm:prSet presAssocID="{142503D4-6B10-45C7-BF4E-4853CDC790BA}" presName="vert0" presStyleCnt="0">
        <dgm:presLayoutVars>
          <dgm:dir/>
          <dgm:animOne val="branch"/>
          <dgm:animLvl val="lvl"/>
        </dgm:presLayoutVars>
      </dgm:prSet>
      <dgm:spPr/>
    </dgm:pt>
    <dgm:pt modelId="{FF74D824-9E5D-4CB1-828E-E38B1AB6D52D}" type="pres">
      <dgm:prSet presAssocID="{509F40B6-3C2F-496E-B112-21FB7B496696}" presName="thickLine" presStyleLbl="alignNode1" presStyleIdx="0" presStyleCnt="8"/>
      <dgm:spPr/>
    </dgm:pt>
    <dgm:pt modelId="{924A555F-A26F-4D36-96A2-0BEE701C922C}" type="pres">
      <dgm:prSet presAssocID="{509F40B6-3C2F-496E-B112-21FB7B496696}" presName="horz1" presStyleCnt="0"/>
      <dgm:spPr/>
    </dgm:pt>
    <dgm:pt modelId="{362CD368-839A-4729-904E-48022CFD43F4}" type="pres">
      <dgm:prSet presAssocID="{509F40B6-3C2F-496E-B112-21FB7B496696}" presName="tx1" presStyleLbl="revTx" presStyleIdx="0" presStyleCnt="8"/>
      <dgm:spPr/>
    </dgm:pt>
    <dgm:pt modelId="{8B2FB362-D99F-4135-ABF7-DA4ECE6AF919}" type="pres">
      <dgm:prSet presAssocID="{509F40B6-3C2F-496E-B112-21FB7B496696}" presName="vert1" presStyleCnt="0"/>
      <dgm:spPr/>
    </dgm:pt>
    <dgm:pt modelId="{8F1FC2DA-F133-4644-A7AD-F89C19337744}" type="pres">
      <dgm:prSet presAssocID="{699FBE5C-2FF0-402B-89ED-019DF646E5DA}" presName="thickLine" presStyleLbl="alignNode1" presStyleIdx="1" presStyleCnt="8"/>
      <dgm:spPr/>
    </dgm:pt>
    <dgm:pt modelId="{A198CAD3-03B6-4447-B1CE-CE28884D97E2}" type="pres">
      <dgm:prSet presAssocID="{699FBE5C-2FF0-402B-89ED-019DF646E5DA}" presName="horz1" presStyleCnt="0"/>
      <dgm:spPr/>
    </dgm:pt>
    <dgm:pt modelId="{2FAE4396-E20C-4CC4-8A49-8679F070F493}" type="pres">
      <dgm:prSet presAssocID="{699FBE5C-2FF0-402B-89ED-019DF646E5DA}" presName="tx1" presStyleLbl="revTx" presStyleIdx="1" presStyleCnt="8"/>
      <dgm:spPr/>
    </dgm:pt>
    <dgm:pt modelId="{D07FC4C6-6878-4932-859A-4025E69D1416}" type="pres">
      <dgm:prSet presAssocID="{699FBE5C-2FF0-402B-89ED-019DF646E5DA}" presName="vert1" presStyleCnt="0"/>
      <dgm:spPr/>
    </dgm:pt>
    <dgm:pt modelId="{175F0971-820F-43FC-9331-F4424EFCDD7E}" type="pres">
      <dgm:prSet presAssocID="{F642F168-50D4-47FB-B602-47C09FBF7FED}" presName="thickLine" presStyleLbl="alignNode1" presStyleIdx="2" presStyleCnt="8"/>
      <dgm:spPr/>
    </dgm:pt>
    <dgm:pt modelId="{DE40D59F-89F0-4F22-BACB-BAE5804A2B5A}" type="pres">
      <dgm:prSet presAssocID="{F642F168-50D4-47FB-B602-47C09FBF7FED}" presName="horz1" presStyleCnt="0"/>
      <dgm:spPr/>
    </dgm:pt>
    <dgm:pt modelId="{F66BE6D1-5C6A-45BA-905E-3DA49BEF9311}" type="pres">
      <dgm:prSet presAssocID="{F642F168-50D4-47FB-B602-47C09FBF7FED}" presName="tx1" presStyleLbl="revTx" presStyleIdx="2" presStyleCnt="8"/>
      <dgm:spPr/>
    </dgm:pt>
    <dgm:pt modelId="{B32613B5-058D-417C-B732-F5BB2BD98511}" type="pres">
      <dgm:prSet presAssocID="{F642F168-50D4-47FB-B602-47C09FBF7FED}" presName="vert1" presStyleCnt="0"/>
      <dgm:spPr/>
    </dgm:pt>
    <dgm:pt modelId="{49C4A28D-AC30-4649-A7FF-0DD125B57DCC}" type="pres">
      <dgm:prSet presAssocID="{DB3C5D23-0D48-4D4B-B8C8-73D5514FCD23}" presName="thickLine" presStyleLbl="alignNode1" presStyleIdx="3" presStyleCnt="8"/>
      <dgm:spPr/>
    </dgm:pt>
    <dgm:pt modelId="{18C4C70D-EDBC-4567-9245-85B2BA2DB499}" type="pres">
      <dgm:prSet presAssocID="{DB3C5D23-0D48-4D4B-B8C8-73D5514FCD23}" presName="horz1" presStyleCnt="0"/>
      <dgm:spPr/>
    </dgm:pt>
    <dgm:pt modelId="{6BF0EC3A-A799-40BC-B697-32D50375C431}" type="pres">
      <dgm:prSet presAssocID="{DB3C5D23-0D48-4D4B-B8C8-73D5514FCD23}" presName="tx1" presStyleLbl="revTx" presStyleIdx="3" presStyleCnt="8"/>
      <dgm:spPr/>
    </dgm:pt>
    <dgm:pt modelId="{7027B018-A8F4-4B70-8C01-69995B95C94C}" type="pres">
      <dgm:prSet presAssocID="{DB3C5D23-0D48-4D4B-B8C8-73D5514FCD23}" presName="vert1" presStyleCnt="0"/>
      <dgm:spPr/>
    </dgm:pt>
    <dgm:pt modelId="{D5AC000B-E54B-4016-802A-1750DC6B6D1D}" type="pres">
      <dgm:prSet presAssocID="{5F29768A-6E1B-4D64-ADEE-C233E93E5BBD}" presName="thickLine" presStyleLbl="alignNode1" presStyleIdx="4" presStyleCnt="8"/>
      <dgm:spPr/>
    </dgm:pt>
    <dgm:pt modelId="{A99CBE13-7E0B-4BBE-88C9-9B2FDBEFC80E}" type="pres">
      <dgm:prSet presAssocID="{5F29768A-6E1B-4D64-ADEE-C233E93E5BBD}" presName="horz1" presStyleCnt="0"/>
      <dgm:spPr/>
    </dgm:pt>
    <dgm:pt modelId="{D932933C-16DB-483E-8534-7B7D30E06883}" type="pres">
      <dgm:prSet presAssocID="{5F29768A-6E1B-4D64-ADEE-C233E93E5BBD}" presName="tx1" presStyleLbl="revTx" presStyleIdx="4" presStyleCnt="8"/>
      <dgm:spPr/>
    </dgm:pt>
    <dgm:pt modelId="{9E203259-835D-4F19-BE62-A8AD25ECB55E}" type="pres">
      <dgm:prSet presAssocID="{5F29768A-6E1B-4D64-ADEE-C233E93E5BBD}" presName="vert1" presStyleCnt="0"/>
      <dgm:spPr/>
    </dgm:pt>
    <dgm:pt modelId="{F6EB162F-76BC-4DD2-A5B9-518A4775A93A}" type="pres">
      <dgm:prSet presAssocID="{A9401F40-A031-4AAC-8745-54E479EED0B6}" presName="thickLine" presStyleLbl="alignNode1" presStyleIdx="5" presStyleCnt="8"/>
      <dgm:spPr/>
    </dgm:pt>
    <dgm:pt modelId="{A6E83B74-130E-4A3A-9A3F-F7470B8B8C98}" type="pres">
      <dgm:prSet presAssocID="{A9401F40-A031-4AAC-8745-54E479EED0B6}" presName="horz1" presStyleCnt="0"/>
      <dgm:spPr/>
    </dgm:pt>
    <dgm:pt modelId="{BCC615F9-9D9E-4D59-A801-2A415EB71A0A}" type="pres">
      <dgm:prSet presAssocID="{A9401F40-A031-4AAC-8745-54E479EED0B6}" presName="tx1" presStyleLbl="revTx" presStyleIdx="5" presStyleCnt="8"/>
      <dgm:spPr/>
    </dgm:pt>
    <dgm:pt modelId="{7C8882B6-8DCB-404C-93BD-412A934349EC}" type="pres">
      <dgm:prSet presAssocID="{A9401F40-A031-4AAC-8745-54E479EED0B6}" presName="vert1" presStyleCnt="0"/>
      <dgm:spPr/>
    </dgm:pt>
    <dgm:pt modelId="{DF2B54FE-D789-4DB0-9801-082BC83E98E9}" type="pres">
      <dgm:prSet presAssocID="{4F157342-773F-41AA-B2AA-B6BAFCCC09EB}" presName="thickLine" presStyleLbl="alignNode1" presStyleIdx="6" presStyleCnt="8"/>
      <dgm:spPr/>
    </dgm:pt>
    <dgm:pt modelId="{B4F5BA2C-4F15-42BF-AFE5-B089B023A611}" type="pres">
      <dgm:prSet presAssocID="{4F157342-773F-41AA-B2AA-B6BAFCCC09EB}" presName="horz1" presStyleCnt="0"/>
      <dgm:spPr/>
    </dgm:pt>
    <dgm:pt modelId="{E163D53F-8333-4BE5-8AFF-4CD6130F048A}" type="pres">
      <dgm:prSet presAssocID="{4F157342-773F-41AA-B2AA-B6BAFCCC09EB}" presName="tx1" presStyleLbl="revTx" presStyleIdx="6" presStyleCnt="8"/>
      <dgm:spPr/>
    </dgm:pt>
    <dgm:pt modelId="{B8D2695F-69C8-49FC-9009-C013B40C5509}" type="pres">
      <dgm:prSet presAssocID="{4F157342-773F-41AA-B2AA-B6BAFCCC09EB}" presName="vert1" presStyleCnt="0"/>
      <dgm:spPr/>
    </dgm:pt>
    <dgm:pt modelId="{5AA24DF1-FEFA-4A5F-972E-7EB7EDEFDED1}" type="pres">
      <dgm:prSet presAssocID="{88B26EC2-5531-462E-A067-E2E22148AE86}" presName="thickLine" presStyleLbl="alignNode1" presStyleIdx="7" presStyleCnt="8"/>
      <dgm:spPr/>
    </dgm:pt>
    <dgm:pt modelId="{AF84D790-4AFA-445A-BA9D-B2133DD7D65C}" type="pres">
      <dgm:prSet presAssocID="{88B26EC2-5531-462E-A067-E2E22148AE86}" presName="horz1" presStyleCnt="0"/>
      <dgm:spPr/>
    </dgm:pt>
    <dgm:pt modelId="{0330231B-A7DF-478D-AFB9-F649E30C7FBC}" type="pres">
      <dgm:prSet presAssocID="{88B26EC2-5531-462E-A067-E2E22148AE86}" presName="tx1" presStyleLbl="revTx" presStyleIdx="7" presStyleCnt="8"/>
      <dgm:spPr/>
    </dgm:pt>
    <dgm:pt modelId="{3371D8AB-C0A4-4486-AF80-BBED5FB3002D}" type="pres">
      <dgm:prSet presAssocID="{88B26EC2-5531-462E-A067-E2E22148AE86}" presName="vert1" presStyleCnt="0"/>
      <dgm:spPr/>
    </dgm:pt>
  </dgm:ptLst>
  <dgm:cxnLst>
    <dgm:cxn modelId="{7F3B5901-5FD5-4393-98BC-C49E7A1B9047}" srcId="{142503D4-6B10-45C7-BF4E-4853CDC790BA}" destId="{4F157342-773F-41AA-B2AA-B6BAFCCC09EB}" srcOrd="6" destOrd="0" parTransId="{A038454C-C5F5-43C7-8C93-7D5E22F64DD3}" sibTransId="{06C6C51A-40AE-4076-AD60-2F695127FC60}"/>
    <dgm:cxn modelId="{511D701F-CC49-4F99-8538-25AF5368E55E}" srcId="{142503D4-6B10-45C7-BF4E-4853CDC790BA}" destId="{F642F168-50D4-47FB-B602-47C09FBF7FED}" srcOrd="2" destOrd="0" parTransId="{4FAC4D91-423E-496D-A8CE-88764EC9B59F}" sibTransId="{ED05897E-5DDE-49EC-8E84-C83153FA5114}"/>
    <dgm:cxn modelId="{2A8C6132-4BD3-4AF0-80BF-7E62BED9A249}" type="presOf" srcId="{142503D4-6B10-45C7-BF4E-4853CDC790BA}" destId="{C3C906C1-6BA1-4910-907E-3A728314AE0A}" srcOrd="0" destOrd="0" presId="urn:microsoft.com/office/officeart/2008/layout/LinedList"/>
    <dgm:cxn modelId="{66AB6E3F-4B51-41BD-8996-04C1F475BA84}" srcId="{142503D4-6B10-45C7-BF4E-4853CDC790BA}" destId="{5F29768A-6E1B-4D64-ADEE-C233E93E5BBD}" srcOrd="4" destOrd="0" parTransId="{9C303927-EFFD-4BB9-9FCE-1AD83BFB98CB}" sibTransId="{5AAD55D0-470F-4E12-BA4D-D8DFC41658E5}"/>
    <dgm:cxn modelId="{63763D49-C443-416D-B350-3B5827E6F7FC}" srcId="{142503D4-6B10-45C7-BF4E-4853CDC790BA}" destId="{509F40B6-3C2F-496E-B112-21FB7B496696}" srcOrd="0" destOrd="0" parTransId="{5AD8442B-FF6A-4CF4-85BE-BEBDEC2C558A}" sibTransId="{45A53B0F-920E-4E16-A559-97F64DA54F0F}"/>
    <dgm:cxn modelId="{5DA8336B-BF8C-4ECA-A4CF-2C6EAC9744D8}" type="presOf" srcId="{509F40B6-3C2F-496E-B112-21FB7B496696}" destId="{362CD368-839A-4729-904E-48022CFD43F4}" srcOrd="0" destOrd="0" presId="urn:microsoft.com/office/officeart/2008/layout/LinedList"/>
    <dgm:cxn modelId="{32E5B84B-10FD-4EA3-833E-3787D3B2666E}" type="presOf" srcId="{F642F168-50D4-47FB-B602-47C09FBF7FED}" destId="{F66BE6D1-5C6A-45BA-905E-3DA49BEF9311}" srcOrd="0" destOrd="0" presId="urn:microsoft.com/office/officeart/2008/layout/LinedList"/>
    <dgm:cxn modelId="{DB81985A-0BAE-49A8-8444-1B152F83916D}" type="presOf" srcId="{5F29768A-6E1B-4D64-ADEE-C233E93E5BBD}" destId="{D932933C-16DB-483E-8534-7B7D30E06883}" srcOrd="0" destOrd="0" presId="urn:microsoft.com/office/officeart/2008/layout/LinedList"/>
    <dgm:cxn modelId="{1A15C782-3797-4E9C-98BD-D75981CF095F}" type="presOf" srcId="{4F157342-773F-41AA-B2AA-B6BAFCCC09EB}" destId="{E163D53F-8333-4BE5-8AFF-4CD6130F048A}" srcOrd="0" destOrd="0" presId="urn:microsoft.com/office/officeart/2008/layout/LinedList"/>
    <dgm:cxn modelId="{F4D3DF82-51C1-4AC5-9CD9-370E9AF512EC}" srcId="{142503D4-6B10-45C7-BF4E-4853CDC790BA}" destId="{A9401F40-A031-4AAC-8745-54E479EED0B6}" srcOrd="5" destOrd="0" parTransId="{760966A0-1826-4435-A06F-3BB5F7F16180}" sibTransId="{67E64A4E-DEF9-48D9-9B74-52B49F6B4262}"/>
    <dgm:cxn modelId="{60023D8B-702C-4CD3-A111-6B43CBF3AC38}" type="presOf" srcId="{DB3C5D23-0D48-4D4B-B8C8-73D5514FCD23}" destId="{6BF0EC3A-A799-40BC-B697-32D50375C431}" srcOrd="0" destOrd="0" presId="urn:microsoft.com/office/officeart/2008/layout/LinedList"/>
    <dgm:cxn modelId="{F0B89E9C-8534-49B3-8E28-E7ABD4D90BBD}" srcId="{142503D4-6B10-45C7-BF4E-4853CDC790BA}" destId="{88B26EC2-5531-462E-A067-E2E22148AE86}" srcOrd="7" destOrd="0" parTransId="{CEE5D6FB-9E7C-421F-A673-85034AA2001D}" sibTransId="{DA717835-F03E-4AE0-8065-0F3C35313866}"/>
    <dgm:cxn modelId="{B33B849E-8A55-4709-8687-D72A54C0D814}" type="presOf" srcId="{A9401F40-A031-4AAC-8745-54E479EED0B6}" destId="{BCC615F9-9D9E-4D59-A801-2A415EB71A0A}" srcOrd="0" destOrd="0" presId="urn:microsoft.com/office/officeart/2008/layout/LinedList"/>
    <dgm:cxn modelId="{5D7D7DA4-16F7-4C1A-BC4F-DC4164091806}" type="presOf" srcId="{699FBE5C-2FF0-402B-89ED-019DF646E5DA}" destId="{2FAE4396-E20C-4CC4-8A49-8679F070F493}" srcOrd="0" destOrd="0" presId="urn:microsoft.com/office/officeart/2008/layout/LinedList"/>
    <dgm:cxn modelId="{F6EF3CB3-DB79-469F-888D-A3BB201B27B7}" type="presOf" srcId="{88B26EC2-5531-462E-A067-E2E22148AE86}" destId="{0330231B-A7DF-478D-AFB9-F649E30C7FBC}" srcOrd="0" destOrd="0" presId="urn:microsoft.com/office/officeart/2008/layout/LinedList"/>
    <dgm:cxn modelId="{AE931AC1-DA7F-440E-9998-1421DC1F4A31}" srcId="{142503D4-6B10-45C7-BF4E-4853CDC790BA}" destId="{DB3C5D23-0D48-4D4B-B8C8-73D5514FCD23}" srcOrd="3" destOrd="0" parTransId="{3B6C10E5-70AA-4CD4-B78D-3B24227AC14E}" sibTransId="{407DCB1F-299D-44EA-A426-4C03C8F429B4}"/>
    <dgm:cxn modelId="{2B9B47C3-0951-4AF5-B2AF-815381A6E649}" srcId="{142503D4-6B10-45C7-BF4E-4853CDC790BA}" destId="{699FBE5C-2FF0-402B-89ED-019DF646E5DA}" srcOrd="1" destOrd="0" parTransId="{27AC2F41-76AC-4653-B58A-15436D6FDEBA}" sibTransId="{34560286-B5D9-4BD9-95A3-278081F1EF0D}"/>
    <dgm:cxn modelId="{057CC6D3-EC9B-4501-A1AF-C130F9652105}" type="presParOf" srcId="{C3C906C1-6BA1-4910-907E-3A728314AE0A}" destId="{FF74D824-9E5D-4CB1-828E-E38B1AB6D52D}" srcOrd="0" destOrd="0" presId="urn:microsoft.com/office/officeart/2008/layout/LinedList"/>
    <dgm:cxn modelId="{B7EAC6CF-2B54-4135-8A02-BC12DA27803D}" type="presParOf" srcId="{C3C906C1-6BA1-4910-907E-3A728314AE0A}" destId="{924A555F-A26F-4D36-96A2-0BEE701C922C}" srcOrd="1" destOrd="0" presId="urn:microsoft.com/office/officeart/2008/layout/LinedList"/>
    <dgm:cxn modelId="{55E5153B-6718-4821-882B-FA2C64237C1A}" type="presParOf" srcId="{924A555F-A26F-4D36-96A2-0BEE701C922C}" destId="{362CD368-839A-4729-904E-48022CFD43F4}" srcOrd="0" destOrd="0" presId="urn:microsoft.com/office/officeart/2008/layout/LinedList"/>
    <dgm:cxn modelId="{CA034AB2-C36F-4687-A3F9-6B909230A87E}" type="presParOf" srcId="{924A555F-A26F-4D36-96A2-0BEE701C922C}" destId="{8B2FB362-D99F-4135-ABF7-DA4ECE6AF919}" srcOrd="1" destOrd="0" presId="urn:microsoft.com/office/officeart/2008/layout/LinedList"/>
    <dgm:cxn modelId="{E8207AF9-2E77-40FE-BCBA-EA2E77337C15}" type="presParOf" srcId="{C3C906C1-6BA1-4910-907E-3A728314AE0A}" destId="{8F1FC2DA-F133-4644-A7AD-F89C19337744}" srcOrd="2" destOrd="0" presId="urn:microsoft.com/office/officeart/2008/layout/LinedList"/>
    <dgm:cxn modelId="{2E22CC6F-199A-4E6C-8544-B8EA65353AFA}" type="presParOf" srcId="{C3C906C1-6BA1-4910-907E-3A728314AE0A}" destId="{A198CAD3-03B6-4447-B1CE-CE28884D97E2}" srcOrd="3" destOrd="0" presId="urn:microsoft.com/office/officeart/2008/layout/LinedList"/>
    <dgm:cxn modelId="{79137500-C83C-4A43-894E-F1A3C64C4A70}" type="presParOf" srcId="{A198CAD3-03B6-4447-B1CE-CE28884D97E2}" destId="{2FAE4396-E20C-4CC4-8A49-8679F070F493}" srcOrd="0" destOrd="0" presId="urn:microsoft.com/office/officeart/2008/layout/LinedList"/>
    <dgm:cxn modelId="{D83B3D48-DCE5-47B7-BD64-3B7CD1590904}" type="presParOf" srcId="{A198CAD3-03B6-4447-B1CE-CE28884D97E2}" destId="{D07FC4C6-6878-4932-859A-4025E69D1416}" srcOrd="1" destOrd="0" presId="urn:microsoft.com/office/officeart/2008/layout/LinedList"/>
    <dgm:cxn modelId="{C5783B2C-D4CD-4CD9-AF63-6CC167C18CED}" type="presParOf" srcId="{C3C906C1-6BA1-4910-907E-3A728314AE0A}" destId="{175F0971-820F-43FC-9331-F4424EFCDD7E}" srcOrd="4" destOrd="0" presId="urn:microsoft.com/office/officeart/2008/layout/LinedList"/>
    <dgm:cxn modelId="{4C2B240F-7816-4091-95C3-078C4D5A0719}" type="presParOf" srcId="{C3C906C1-6BA1-4910-907E-3A728314AE0A}" destId="{DE40D59F-89F0-4F22-BACB-BAE5804A2B5A}" srcOrd="5" destOrd="0" presId="urn:microsoft.com/office/officeart/2008/layout/LinedList"/>
    <dgm:cxn modelId="{6747C1D2-42B4-42E0-9629-39C4B68BF1F1}" type="presParOf" srcId="{DE40D59F-89F0-4F22-BACB-BAE5804A2B5A}" destId="{F66BE6D1-5C6A-45BA-905E-3DA49BEF9311}" srcOrd="0" destOrd="0" presId="urn:microsoft.com/office/officeart/2008/layout/LinedList"/>
    <dgm:cxn modelId="{DA5598B5-C43D-4B0D-8218-CF9BFAB57C7B}" type="presParOf" srcId="{DE40D59F-89F0-4F22-BACB-BAE5804A2B5A}" destId="{B32613B5-058D-417C-B732-F5BB2BD98511}" srcOrd="1" destOrd="0" presId="urn:microsoft.com/office/officeart/2008/layout/LinedList"/>
    <dgm:cxn modelId="{A4073440-1FF2-4E94-BBD8-09723F007131}" type="presParOf" srcId="{C3C906C1-6BA1-4910-907E-3A728314AE0A}" destId="{49C4A28D-AC30-4649-A7FF-0DD125B57DCC}" srcOrd="6" destOrd="0" presId="urn:microsoft.com/office/officeart/2008/layout/LinedList"/>
    <dgm:cxn modelId="{B86FF6DF-6683-4B21-B41A-A6D4C852F1D3}" type="presParOf" srcId="{C3C906C1-6BA1-4910-907E-3A728314AE0A}" destId="{18C4C70D-EDBC-4567-9245-85B2BA2DB499}" srcOrd="7" destOrd="0" presId="urn:microsoft.com/office/officeart/2008/layout/LinedList"/>
    <dgm:cxn modelId="{2D10AD25-B6AF-4920-B710-04E2CA54FAF1}" type="presParOf" srcId="{18C4C70D-EDBC-4567-9245-85B2BA2DB499}" destId="{6BF0EC3A-A799-40BC-B697-32D50375C431}" srcOrd="0" destOrd="0" presId="urn:microsoft.com/office/officeart/2008/layout/LinedList"/>
    <dgm:cxn modelId="{353E66DA-B017-4AD1-8A87-16E31CADEE43}" type="presParOf" srcId="{18C4C70D-EDBC-4567-9245-85B2BA2DB499}" destId="{7027B018-A8F4-4B70-8C01-69995B95C94C}" srcOrd="1" destOrd="0" presId="urn:microsoft.com/office/officeart/2008/layout/LinedList"/>
    <dgm:cxn modelId="{209D0631-0B55-47B7-A813-57EC9B8F9362}" type="presParOf" srcId="{C3C906C1-6BA1-4910-907E-3A728314AE0A}" destId="{D5AC000B-E54B-4016-802A-1750DC6B6D1D}" srcOrd="8" destOrd="0" presId="urn:microsoft.com/office/officeart/2008/layout/LinedList"/>
    <dgm:cxn modelId="{A9B53ED8-323E-418A-9E5D-F8D65BCBE2F7}" type="presParOf" srcId="{C3C906C1-6BA1-4910-907E-3A728314AE0A}" destId="{A99CBE13-7E0B-4BBE-88C9-9B2FDBEFC80E}" srcOrd="9" destOrd="0" presId="urn:microsoft.com/office/officeart/2008/layout/LinedList"/>
    <dgm:cxn modelId="{BBB89077-5649-4066-A5B2-0242B8365D3B}" type="presParOf" srcId="{A99CBE13-7E0B-4BBE-88C9-9B2FDBEFC80E}" destId="{D932933C-16DB-483E-8534-7B7D30E06883}" srcOrd="0" destOrd="0" presId="urn:microsoft.com/office/officeart/2008/layout/LinedList"/>
    <dgm:cxn modelId="{2226737F-BEDE-49DC-BF4A-D27F38634471}" type="presParOf" srcId="{A99CBE13-7E0B-4BBE-88C9-9B2FDBEFC80E}" destId="{9E203259-835D-4F19-BE62-A8AD25ECB55E}" srcOrd="1" destOrd="0" presId="urn:microsoft.com/office/officeart/2008/layout/LinedList"/>
    <dgm:cxn modelId="{1A4B3866-D1C3-49AD-925C-6E569FDB0DE1}" type="presParOf" srcId="{C3C906C1-6BA1-4910-907E-3A728314AE0A}" destId="{F6EB162F-76BC-4DD2-A5B9-518A4775A93A}" srcOrd="10" destOrd="0" presId="urn:microsoft.com/office/officeart/2008/layout/LinedList"/>
    <dgm:cxn modelId="{45985E5C-2E9E-4F7B-8A48-5109D7A6B390}" type="presParOf" srcId="{C3C906C1-6BA1-4910-907E-3A728314AE0A}" destId="{A6E83B74-130E-4A3A-9A3F-F7470B8B8C98}" srcOrd="11" destOrd="0" presId="urn:microsoft.com/office/officeart/2008/layout/LinedList"/>
    <dgm:cxn modelId="{5644AD8F-0A48-4FC6-AF37-1818A4F8283E}" type="presParOf" srcId="{A6E83B74-130E-4A3A-9A3F-F7470B8B8C98}" destId="{BCC615F9-9D9E-4D59-A801-2A415EB71A0A}" srcOrd="0" destOrd="0" presId="urn:microsoft.com/office/officeart/2008/layout/LinedList"/>
    <dgm:cxn modelId="{00533FD1-2268-4D11-A2BB-CDDCF96B41EC}" type="presParOf" srcId="{A6E83B74-130E-4A3A-9A3F-F7470B8B8C98}" destId="{7C8882B6-8DCB-404C-93BD-412A934349EC}" srcOrd="1" destOrd="0" presId="urn:microsoft.com/office/officeart/2008/layout/LinedList"/>
    <dgm:cxn modelId="{213F41B6-3BC5-4647-8A99-EACFACAE539D}" type="presParOf" srcId="{C3C906C1-6BA1-4910-907E-3A728314AE0A}" destId="{DF2B54FE-D789-4DB0-9801-082BC83E98E9}" srcOrd="12" destOrd="0" presId="urn:microsoft.com/office/officeart/2008/layout/LinedList"/>
    <dgm:cxn modelId="{A6216F17-0F62-40C4-BC7D-55E179FBCA98}" type="presParOf" srcId="{C3C906C1-6BA1-4910-907E-3A728314AE0A}" destId="{B4F5BA2C-4F15-42BF-AFE5-B089B023A611}" srcOrd="13" destOrd="0" presId="urn:microsoft.com/office/officeart/2008/layout/LinedList"/>
    <dgm:cxn modelId="{E0D1C7F3-2F61-4770-B2CD-33655B1AE142}" type="presParOf" srcId="{B4F5BA2C-4F15-42BF-AFE5-B089B023A611}" destId="{E163D53F-8333-4BE5-8AFF-4CD6130F048A}" srcOrd="0" destOrd="0" presId="urn:microsoft.com/office/officeart/2008/layout/LinedList"/>
    <dgm:cxn modelId="{93B76A44-1725-4C12-9E7B-AABD9D98CCEB}" type="presParOf" srcId="{B4F5BA2C-4F15-42BF-AFE5-B089B023A611}" destId="{B8D2695F-69C8-49FC-9009-C013B40C5509}" srcOrd="1" destOrd="0" presId="urn:microsoft.com/office/officeart/2008/layout/LinedList"/>
    <dgm:cxn modelId="{7289DD58-C21F-43AD-8AD7-9C2B606E9E51}" type="presParOf" srcId="{C3C906C1-6BA1-4910-907E-3A728314AE0A}" destId="{5AA24DF1-FEFA-4A5F-972E-7EB7EDEFDED1}" srcOrd="14" destOrd="0" presId="urn:microsoft.com/office/officeart/2008/layout/LinedList"/>
    <dgm:cxn modelId="{5B7AD855-31B1-42AF-A17A-8DAFA8849848}" type="presParOf" srcId="{C3C906C1-6BA1-4910-907E-3A728314AE0A}" destId="{AF84D790-4AFA-445A-BA9D-B2133DD7D65C}" srcOrd="15" destOrd="0" presId="urn:microsoft.com/office/officeart/2008/layout/LinedList"/>
    <dgm:cxn modelId="{4515152F-4056-411E-BA64-E2C3495880D8}" type="presParOf" srcId="{AF84D790-4AFA-445A-BA9D-B2133DD7D65C}" destId="{0330231B-A7DF-478D-AFB9-F649E30C7FBC}" srcOrd="0" destOrd="0" presId="urn:microsoft.com/office/officeart/2008/layout/LinedList"/>
    <dgm:cxn modelId="{5EBF0065-AC9E-423C-8F8F-238D25DDF2F9}" type="presParOf" srcId="{AF84D790-4AFA-445A-BA9D-B2133DD7D65C}" destId="{3371D8AB-C0A4-4486-AF80-BBED5FB3002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2E830A-EAAC-4C95-88F8-7AC49A167D3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9D2B4A2-3F6C-4077-A277-1DE9F4945BA7}">
      <dgm:prSet/>
      <dgm:spPr/>
      <dgm:t>
        <a:bodyPr/>
        <a:lstStyle/>
        <a:p>
          <a:r>
            <a:rPr lang="en-US"/>
            <a:t>consolidation adjacent to pulmonary fissures.</a:t>
          </a:r>
        </a:p>
      </dgm:t>
    </dgm:pt>
    <dgm:pt modelId="{C5E385EA-C4FF-4326-8AF3-C3B6C47DE7B1}" type="parTrans" cxnId="{202EB00A-5BF8-4963-B29D-C82CC62752FA}">
      <dgm:prSet/>
      <dgm:spPr/>
      <dgm:t>
        <a:bodyPr/>
        <a:lstStyle/>
        <a:p>
          <a:endParaRPr lang="en-US"/>
        </a:p>
      </dgm:t>
    </dgm:pt>
    <dgm:pt modelId="{B496AA90-E806-4D8C-978C-7C8B43CE51FB}" type="sibTrans" cxnId="{202EB00A-5BF8-4963-B29D-C82CC62752FA}">
      <dgm:prSet/>
      <dgm:spPr/>
      <dgm:t>
        <a:bodyPr/>
        <a:lstStyle/>
        <a:p>
          <a:endParaRPr lang="en-US"/>
        </a:p>
      </dgm:t>
    </dgm:pt>
    <dgm:pt modelId="{54C0A289-2FF5-41F4-97BD-14833A2DF7D4}">
      <dgm:prSet/>
      <dgm:spPr/>
      <dgm:t>
        <a:bodyPr/>
        <a:lstStyle/>
        <a:p>
          <a:r>
            <a:rPr lang="en-US"/>
            <a:t>the silhouette sign</a:t>
          </a:r>
        </a:p>
      </dgm:t>
    </dgm:pt>
    <dgm:pt modelId="{179B6087-EED6-4940-A167-6BCF9B6A4A39}" type="parTrans" cxnId="{E842568B-D3E5-4137-8E7F-25BE2D4C2C76}">
      <dgm:prSet/>
      <dgm:spPr/>
      <dgm:t>
        <a:bodyPr/>
        <a:lstStyle/>
        <a:p>
          <a:endParaRPr lang="en-US"/>
        </a:p>
      </dgm:t>
    </dgm:pt>
    <dgm:pt modelId="{CD5727B9-E52B-4BB1-A660-12516468DF5C}" type="sibTrans" cxnId="{E842568B-D3E5-4137-8E7F-25BE2D4C2C76}">
      <dgm:prSet/>
      <dgm:spPr/>
      <dgm:t>
        <a:bodyPr/>
        <a:lstStyle/>
        <a:p>
          <a:endParaRPr lang="en-US"/>
        </a:p>
      </dgm:t>
    </dgm:pt>
    <dgm:pt modelId="{E108110B-FB95-4773-B177-47972B33F6D4}">
      <dgm:prSet/>
      <dgm:spPr/>
      <dgm:t>
        <a:bodyPr/>
        <a:lstStyle/>
        <a:p>
          <a:r>
            <a:rPr lang="en-US"/>
            <a:t>increased density of the lower thoracic spine on a lateral view</a:t>
          </a:r>
        </a:p>
      </dgm:t>
    </dgm:pt>
    <dgm:pt modelId="{A0F1CCBD-F072-4C4E-9320-DD52DDADBD9D}" type="parTrans" cxnId="{1C8B61F1-9A7B-4C03-ADD2-FBADB2267A31}">
      <dgm:prSet/>
      <dgm:spPr/>
      <dgm:t>
        <a:bodyPr/>
        <a:lstStyle/>
        <a:p>
          <a:endParaRPr lang="en-US"/>
        </a:p>
      </dgm:t>
    </dgm:pt>
    <dgm:pt modelId="{B6E78525-9453-4F64-9F17-94538D34A321}" type="sibTrans" cxnId="{1C8B61F1-9A7B-4C03-ADD2-FBADB2267A31}">
      <dgm:prSet/>
      <dgm:spPr/>
      <dgm:t>
        <a:bodyPr/>
        <a:lstStyle/>
        <a:p>
          <a:endParaRPr lang="en-US"/>
        </a:p>
      </dgm:t>
    </dgm:pt>
    <dgm:pt modelId="{B1757EAB-90C9-4033-8FF3-8438F742BD53}" type="pres">
      <dgm:prSet presAssocID="{552E830A-EAAC-4C95-88F8-7AC49A167D3A}" presName="linear" presStyleCnt="0">
        <dgm:presLayoutVars>
          <dgm:animLvl val="lvl"/>
          <dgm:resizeHandles val="exact"/>
        </dgm:presLayoutVars>
      </dgm:prSet>
      <dgm:spPr/>
    </dgm:pt>
    <dgm:pt modelId="{B06811FC-AB2D-4472-B739-2DC1D1C58365}" type="pres">
      <dgm:prSet presAssocID="{09D2B4A2-3F6C-4077-A277-1DE9F4945BA7}" presName="parentText" presStyleLbl="node1" presStyleIdx="0" presStyleCnt="3">
        <dgm:presLayoutVars>
          <dgm:chMax val="0"/>
          <dgm:bulletEnabled val="1"/>
        </dgm:presLayoutVars>
      </dgm:prSet>
      <dgm:spPr/>
    </dgm:pt>
    <dgm:pt modelId="{D6D89757-A655-4078-9761-27D4553D317A}" type="pres">
      <dgm:prSet presAssocID="{B496AA90-E806-4D8C-978C-7C8B43CE51FB}" presName="spacer" presStyleCnt="0"/>
      <dgm:spPr/>
    </dgm:pt>
    <dgm:pt modelId="{89A18010-4DA3-4A39-83BB-93B537055407}" type="pres">
      <dgm:prSet presAssocID="{54C0A289-2FF5-41F4-97BD-14833A2DF7D4}" presName="parentText" presStyleLbl="node1" presStyleIdx="1" presStyleCnt="3">
        <dgm:presLayoutVars>
          <dgm:chMax val="0"/>
          <dgm:bulletEnabled val="1"/>
        </dgm:presLayoutVars>
      </dgm:prSet>
      <dgm:spPr/>
    </dgm:pt>
    <dgm:pt modelId="{5A6F648E-F196-429D-A975-2C6B2B427AE0}" type="pres">
      <dgm:prSet presAssocID="{CD5727B9-E52B-4BB1-A660-12516468DF5C}" presName="spacer" presStyleCnt="0"/>
      <dgm:spPr/>
    </dgm:pt>
    <dgm:pt modelId="{A5A3FFF6-4D22-4CCD-8240-4A0CC9CF2364}" type="pres">
      <dgm:prSet presAssocID="{E108110B-FB95-4773-B177-47972B33F6D4}" presName="parentText" presStyleLbl="node1" presStyleIdx="2" presStyleCnt="3">
        <dgm:presLayoutVars>
          <dgm:chMax val="0"/>
          <dgm:bulletEnabled val="1"/>
        </dgm:presLayoutVars>
      </dgm:prSet>
      <dgm:spPr/>
    </dgm:pt>
  </dgm:ptLst>
  <dgm:cxnLst>
    <dgm:cxn modelId="{202EB00A-5BF8-4963-B29D-C82CC62752FA}" srcId="{552E830A-EAAC-4C95-88F8-7AC49A167D3A}" destId="{09D2B4A2-3F6C-4077-A277-1DE9F4945BA7}" srcOrd="0" destOrd="0" parTransId="{C5E385EA-C4FF-4326-8AF3-C3B6C47DE7B1}" sibTransId="{B496AA90-E806-4D8C-978C-7C8B43CE51FB}"/>
    <dgm:cxn modelId="{51E7A11E-9865-42D9-A5E1-8AD8D6E84F2D}" type="presOf" srcId="{09D2B4A2-3F6C-4077-A277-1DE9F4945BA7}" destId="{B06811FC-AB2D-4472-B739-2DC1D1C58365}" srcOrd="0" destOrd="0" presId="urn:microsoft.com/office/officeart/2005/8/layout/vList2"/>
    <dgm:cxn modelId="{F70D152A-5D4F-47F2-B756-C4EF3969F3E3}" type="presOf" srcId="{E108110B-FB95-4773-B177-47972B33F6D4}" destId="{A5A3FFF6-4D22-4CCD-8240-4A0CC9CF2364}" srcOrd="0" destOrd="0" presId="urn:microsoft.com/office/officeart/2005/8/layout/vList2"/>
    <dgm:cxn modelId="{E842568B-D3E5-4137-8E7F-25BE2D4C2C76}" srcId="{552E830A-EAAC-4C95-88F8-7AC49A167D3A}" destId="{54C0A289-2FF5-41F4-97BD-14833A2DF7D4}" srcOrd="1" destOrd="0" parTransId="{179B6087-EED6-4940-A167-6BCF9B6A4A39}" sibTransId="{CD5727B9-E52B-4BB1-A660-12516468DF5C}"/>
    <dgm:cxn modelId="{6829F68B-D019-44FE-B3E1-1A321C778976}" type="presOf" srcId="{552E830A-EAAC-4C95-88F8-7AC49A167D3A}" destId="{B1757EAB-90C9-4033-8FF3-8438F742BD53}" srcOrd="0" destOrd="0" presId="urn:microsoft.com/office/officeart/2005/8/layout/vList2"/>
    <dgm:cxn modelId="{99FCA1B8-92A8-47A1-A875-A2C9FB766D2F}" type="presOf" srcId="{54C0A289-2FF5-41F4-97BD-14833A2DF7D4}" destId="{89A18010-4DA3-4A39-83BB-93B537055407}" srcOrd="0" destOrd="0" presId="urn:microsoft.com/office/officeart/2005/8/layout/vList2"/>
    <dgm:cxn modelId="{1C8B61F1-9A7B-4C03-ADD2-FBADB2267A31}" srcId="{552E830A-EAAC-4C95-88F8-7AC49A167D3A}" destId="{E108110B-FB95-4773-B177-47972B33F6D4}" srcOrd="2" destOrd="0" parTransId="{A0F1CCBD-F072-4C4E-9320-DD52DDADBD9D}" sibTransId="{B6E78525-9453-4F64-9F17-94538D34A321}"/>
    <dgm:cxn modelId="{57171C0A-A151-4CD5-821A-791861F5159D}" type="presParOf" srcId="{B1757EAB-90C9-4033-8FF3-8438F742BD53}" destId="{B06811FC-AB2D-4472-B739-2DC1D1C58365}" srcOrd="0" destOrd="0" presId="urn:microsoft.com/office/officeart/2005/8/layout/vList2"/>
    <dgm:cxn modelId="{72A42C8B-2A5A-438D-98DB-5DBD2A7C4A80}" type="presParOf" srcId="{B1757EAB-90C9-4033-8FF3-8438F742BD53}" destId="{D6D89757-A655-4078-9761-27D4553D317A}" srcOrd="1" destOrd="0" presId="urn:microsoft.com/office/officeart/2005/8/layout/vList2"/>
    <dgm:cxn modelId="{AEC9D08F-318D-45D6-95CB-3ED85E0F9882}" type="presParOf" srcId="{B1757EAB-90C9-4033-8FF3-8438F742BD53}" destId="{89A18010-4DA3-4A39-83BB-93B537055407}" srcOrd="2" destOrd="0" presId="urn:microsoft.com/office/officeart/2005/8/layout/vList2"/>
    <dgm:cxn modelId="{A69513D4-78B4-4CF3-B740-A58458E4092E}" type="presParOf" srcId="{B1757EAB-90C9-4033-8FF3-8438F742BD53}" destId="{5A6F648E-F196-429D-A975-2C6B2B427AE0}" srcOrd="3" destOrd="0" presId="urn:microsoft.com/office/officeart/2005/8/layout/vList2"/>
    <dgm:cxn modelId="{D3A0F350-572D-4C90-88B7-36E3696E55CE}" type="presParOf" srcId="{B1757EAB-90C9-4033-8FF3-8438F742BD53}" destId="{A5A3FFF6-4D22-4CCD-8240-4A0CC9CF23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B089E-FE58-413F-950F-269C7D13FA1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681E6EE-7CD6-4676-AF9F-BCD1EAB86C44}">
      <dgm:prSet/>
      <dgm:spPr/>
      <dgm:t>
        <a:bodyPr/>
        <a:lstStyle/>
        <a:p>
          <a:r>
            <a:rPr lang="en-US" dirty="0"/>
            <a:t>Definition: loss of visualization of an anatomical structure or margin due to pathology.</a:t>
          </a:r>
        </a:p>
      </dgm:t>
    </dgm:pt>
    <dgm:pt modelId="{96504318-BBB4-4548-A84B-83E407A48BA9}" type="parTrans" cxnId="{D62AD126-73D4-4B65-9FCE-F5623751BAE2}">
      <dgm:prSet/>
      <dgm:spPr/>
      <dgm:t>
        <a:bodyPr/>
        <a:lstStyle/>
        <a:p>
          <a:endParaRPr lang="en-US"/>
        </a:p>
      </dgm:t>
    </dgm:pt>
    <dgm:pt modelId="{917C2391-30E1-45CA-8662-98EB28380119}" type="sibTrans" cxnId="{D62AD126-73D4-4B65-9FCE-F5623751BAE2}">
      <dgm:prSet/>
      <dgm:spPr/>
      <dgm:t>
        <a:bodyPr/>
        <a:lstStyle/>
        <a:p>
          <a:endParaRPr lang="en-US"/>
        </a:p>
      </dgm:t>
    </dgm:pt>
    <dgm:pt modelId="{F8AD088C-CD79-4C8B-97E3-39B7E0F36229}">
      <dgm:prSet/>
      <dgm:spPr/>
      <dgm:t>
        <a:bodyPr/>
        <a:lstStyle/>
        <a:p>
          <a:r>
            <a:rPr lang="en-US"/>
            <a:t>diaphragms, heart and mediastinal structures are well seen due to their lying adjacent to aerated lung.</a:t>
          </a:r>
        </a:p>
      </dgm:t>
    </dgm:pt>
    <dgm:pt modelId="{E531C592-E8A2-49BF-BBDF-B0A304F4651A}" type="parTrans" cxnId="{E7AC6E16-309A-489E-9DA0-0FC46FFD95D4}">
      <dgm:prSet/>
      <dgm:spPr/>
      <dgm:t>
        <a:bodyPr/>
        <a:lstStyle/>
        <a:p>
          <a:endParaRPr lang="en-US"/>
        </a:p>
      </dgm:t>
    </dgm:pt>
    <dgm:pt modelId="{FEBCFD09-9439-426C-8D2B-F6E301FE6335}" type="sibTrans" cxnId="{E7AC6E16-309A-489E-9DA0-0FC46FFD95D4}">
      <dgm:prSet/>
      <dgm:spPr/>
      <dgm:t>
        <a:bodyPr/>
        <a:lstStyle/>
        <a:p>
          <a:endParaRPr lang="en-US"/>
        </a:p>
      </dgm:t>
    </dgm:pt>
    <dgm:pt modelId="{1EB42933-44C0-436B-BE65-4AF4E1D14511}">
      <dgm:prSet/>
      <dgm:spPr/>
      <dgm:t>
        <a:bodyPr/>
        <a:lstStyle/>
        <a:p>
          <a:r>
            <a:rPr lang="en-US"/>
            <a:t>Should a part of lung lying against any of these structures become non-aerated due to collapse, consolidation or a mass, the outline of that structure will no longer be seen</a:t>
          </a:r>
        </a:p>
      </dgm:t>
    </dgm:pt>
    <dgm:pt modelId="{81F7E7DE-9A80-4EA2-BE5F-E62E4E1EF6F4}" type="parTrans" cxnId="{57A342DD-47D4-4EF5-BDEA-D2F743EACA3E}">
      <dgm:prSet/>
      <dgm:spPr/>
      <dgm:t>
        <a:bodyPr/>
        <a:lstStyle/>
        <a:p>
          <a:endParaRPr lang="en-US"/>
        </a:p>
      </dgm:t>
    </dgm:pt>
    <dgm:pt modelId="{2A1A9799-3EF4-4DBB-B30B-227FC4CE14BF}" type="sibTrans" cxnId="{57A342DD-47D4-4EF5-BDEA-D2F743EACA3E}">
      <dgm:prSet/>
      <dgm:spPr/>
      <dgm:t>
        <a:bodyPr/>
        <a:lstStyle/>
        <a:p>
          <a:endParaRPr lang="en-US"/>
        </a:p>
      </dgm:t>
    </dgm:pt>
    <dgm:pt modelId="{C6769F4B-24B4-4DE7-B4EC-8C1809EE1843}" type="pres">
      <dgm:prSet presAssocID="{576B089E-FE58-413F-950F-269C7D13FA18}" presName="vert0" presStyleCnt="0">
        <dgm:presLayoutVars>
          <dgm:dir/>
          <dgm:animOne val="branch"/>
          <dgm:animLvl val="lvl"/>
        </dgm:presLayoutVars>
      </dgm:prSet>
      <dgm:spPr/>
    </dgm:pt>
    <dgm:pt modelId="{6F9401C6-E137-4684-86FC-9D7E6AD221CC}" type="pres">
      <dgm:prSet presAssocID="{B681E6EE-7CD6-4676-AF9F-BCD1EAB86C44}" presName="thickLine" presStyleLbl="alignNode1" presStyleIdx="0" presStyleCnt="3"/>
      <dgm:spPr/>
    </dgm:pt>
    <dgm:pt modelId="{778F31F7-7A5B-4F0B-A149-4C59825CEEBA}" type="pres">
      <dgm:prSet presAssocID="{B681E6EE-7CD6-4676-AF9F-BCD1EAB86C44}" presName="horz1" presStyleCnt="0"/>
      <dgm:spPr/>
    </dgm:pt>
    <dgm:pt modelId="{6725B3EC-770D-4CB9-AB3F-72C8645583D3}" type="pres">
      <dgm:prSet presAssocID="{B681E6EE-7CD6-4676-AF9F-BCD1EAB86C44}" presName="tx1" presStyleLbl="revTx" presStyleIdx="0" presStyleCnt="3"/>
      <dgm:spPr/>
    </dgm:pt>
    <dgm:pt modelId="{B5F0DE8D-CA14-44A1-87B8-939F62DED726}" type="pres">
      <dgm:prSet presAssocID="{B681E6EE-7CD6-4676-AF9F-BCD1EAB86C44}" presName="vert1" presStyleCnt="0"/>
      <dgm:spPr/>
    </dgm:pt>
    <dgm:pt modelId="{B9748155-59F1-4A31-BD8A-22781F635091}" type="pres">
      <dgm:prSet presAssocID="{F8AD088C-CD79-4C8B-97E3-39B7E0F36229}" presName="thickLine" presStyleLbl="alignNode1" presStyleIdx="1" presStyleCnt="3"/>
      <dgm:spPr/>
    </dgm:pt>
    <dgm:pt modelId="{BFC4931D-6605-4DE7-8D3A-41BECB7A6C55}" type="pres">
      <dgm:prSet presAssocID="{F8AD088C-CD79-4C8B-97E3-39B7E0F36229}" presName="horz1" presStyleCnt="0"/>
      <dgm:spPr/>
    </dgm:pt>
    <dgm:pt modelId="{2793D438-DF0F-4215-8281-56AAAF97EFF0}" type="pres">
      <dgm:prSet presAssocID="{F8AD088C-CD79-4C8B-97E3-39B7E0F36229}" presName="tx1" presStyleLbl="revTx" presStyleIdx="1" presStyleCnt="3"/>
      <dgm:spPr/>
    </dgm:pt>
    <dgm:pt modelId="{2966ADB7-DD56-4C5E-BA92-32555B52132C}" type="pres">
      <dgm:prSet presAssocID="{F8AD088C-CD79-4C8B-97E3-39B7E0F36229}" presName="vert1" presStyleCnt="0"/>
      <dgm:spPr/>
    </dgm:pt>
    <dgm:pt modelId="{54C0F739-F770-4855-B684-139B2945BD10}" type="pres">
      <dgm:prSet presAssocID="{1EB42933-44C0-436B-BE65-4AF4E1D14511}" presName="thickLine" presStyleLbl="alignNode1" presStyleIdx="2" presStyleCnt="3"/>
      <dgm:spPr/>
    </dgm:pt>
    <dgm:pt modelId="{E55EBBAC-172E-4804-841C-7BCBC89B960E}" type="pres">
      <dgm:prSet presAssocID="{1EB42933-44C0-436B-BE65-4AF4E1D14511}" presName="horz1" presStyleCnt="0"/>
      <dgm:spPr/>
    </dgm:pt>
    <dgm:pt modelId="{391D6213-B608-4CB6-9D97-7482128FBB35}" type="pres">
      <dgm:prSet presAssocID="{1EB42933-44C0-436B-BE65-4AF4E1D14511}" presName="tx1" presStyleLbl="revTx" presStyleIdx="2" presStyleCnt="3"/>
      <dgm:spPr/>
    </dgm:pt>
    <dgm:pt modelId="{783CEAF8-3B39-4190-B253-583A5BB7D4AE}" type="pres">
      <dgm:prSet presAssocID="{1EB42933-44C0-436B-BE65-4AF4E1D14511}" presName="vert1" presStyleCnt="0"/>
      <dgm:spPr/>
    </dgm:pt>
  </dgm:ptLst>
  <dgm:cxnLst>
    <dgm:cxn modelId="{E7AC6E16-309A-489E-9DA0-0FC46FFD95D4}" srcId="{576B089E-FE58-413F-950F-269C7D13FA18}" destId="{F8AD088C-CD79-4C8B-97E3-39B7E0F36229}" srcOrd="1" destOrd="0" parTransId="{E531C592-E8A2-49BF-BBDF-B0A304F4651A}" sibTransId="{FEBCFD09-9439-426C-8D2B-F6E301FE6335}"/>
    <dgm:cxn modelId="{D62AD126-73D4-4B65-9FCE-F5623751BAE2}" srcId="{576B089E-FE58-413F-950F-269C7D13FA18}" destId="{B681E6EE-7CD6-4676-AF9F-BCD1EAB86C44}" srcOrd="0" destOrd="0" parTransId="{96504318-BBB4-4548-A84B-83E407A48BA9}" sibTransId="{917C2391-30E1-45CA-8662-98EB28380119}"/>
    <dgm:cxn modelId="{43667784-4343-439C-BE97-FA129B952DF5}" type="presOf" srcId="{576B089E-FE58-413F-950F-269C7D13FA18}" destId="{C6769F4B-24B4-4DE7-B4EC-8C1809EE1843}" srcOrd="0" destOrd="0" presId="urn:microsoft.com/office/officeart/2008/layout/LinedList"/>
    <dgm:cxn modelId="{1F7456A3-99F0-4AD8-BBB9-C515F7734BFB}" type="presOf" srcId="{B681E6EE-7CD6-4676-AF9F-BCD1EAB86C44}" destId="{6725B3EC-770D-4CB9-AB3F-72C8645583D3}" srcOrd="0" destOrd="0" presId="urn:microsoft.com/office/officeart/2008/layout/LinedList"/>
    <dgm:cxn modelId="{09FCEFBE-42B9-4C51-A477-BC9DCC991448}" type="presOf" srcId="{F8AD088C-CD79-4C8B-97E3-39B7E0F36229}" destId="{2793D438-DF0F-4215-8281-56AAAF97EFF0}" srcOrd="0" destOrd="0" presId="urn:microsoft.com/office/officeart/2008/layout/LinedList"/>
    <dgm:cxn modelId="{57A342DD-47D4-4EF5-BDEA-D2F743EACA3E}" srcId="{576B089E-FE58-413F-950F-269C7D13FA18}" destId="{1EB42933-44C0-436B-BE65-4AF4E1D14511}" srcOrd="2" destOrd="0" parTransId="{81F7E7DE-9A80-4EA2-BE5F-E62E4E1EF6F4}" sibTransId="{2A1A9799-3EF4-4DBB-B30B-227FC4CE14BF}"/>
    <dgm:cxn modelId="{EF7EF5DD-005D-4366-B27A-224612756D1B}" type="presOf" srcId="{1EB42933-44C0-436B-BE65-4AF4E1D14511}" destId="{391D6213-B608-4CB6-9D97-7482128FBB35}" srcOrd="0" destOrd="0" presId="urn:microsoft.com/office/officeart/2008/layout/LinedList"/>
    <dgm:cxn modelId="{8A5D4DB0-CFF1-48EE-857B-B4F8D0B98448}" type="presParOf" srcId="{C6769F4B-24B4-4DE7-B4EC-8C1809EE1843}" destId="{6F9401C6-E137-4684-86FC-9D7E6AD221CC}" srcOrd="0" destOrd="0" presId="urn:microsoft.com/office/officeart/2008/layout/LinedList"/>
    <dgm:cxn modelId="{D0DB3883-2D57-41F4-8EEC-49AEF8D7C0F3}" type="presParOf" srcId="{C6769F4B-24B4-4DE7-B4EC-8C1809EE1843}" destId="{778F31F7-7A5B-4F0B-A149-4C59825CEEBA}" srcOrd="1" destOrd="0" presId="urn:microsoft.com/office/officeart/2008/layout/LinedList"/>
    <dgm:cxn modelId="{5A6440D2-9113-42DC-85D9-95D294760EDF}" type="presParOf" srcId="{778F31F7-7A5B-4F0B-A149-4C59825CEEBA}" destId="{6725B3EC-770D-4CB9-AB3F-72C8645583D3}" srcOrd="0" destOrd="0" presId="urn:microsoft.com/office/officeart/2008/layout/LinedList"/>
    <dgm:cxn modelId="{A1A56BCD-46A9-4B8A-9BF7-E39B176483CD}" type="presParOf" srcId="{778F31F7-7A5B-4F0B-A149-4C59825CEEBA}" destId="{B5F0DE8D-CA14-44A1-87B8-939F62DED726}" srcOrd="1" destOrd="0" presId="urn:microsoft.com/office/officeart/2008/layout/LinedList"/>
    <dgm:cxn modelId="{A02EE2D9-C192-496D-A180-525BECC1B101}" type="presParOf" srcId="{C6769F4B-24B4-4DE7-B4EC-8C1809EE1843}" destId="{B9748155-59F1-4A31-BD8A-22781F635091}" srcOrd="2" destOrd="0" presId="urn:microsoft.com/office/officeart/2008/layout/LinedList"/>
    <dgm:cxn modelId="{80F158F2-CB6E-4C24-B509-D17D9C613B47}" type="presParOf" srcId="{C6769F4B-24B4-4DE7-B4EC-8C1809EE1843}" destId="{BFC4931D-6605-4DE7-8D3A-41BECB7A6C55}" srcOrd="3" destOrd="0" presId="urn:microsoft.com/office/officeart/2008/layout/LinedList"/>
    <dgm:cxn modelId="{CE34EE4B-C5FB-41A4-AC38-B2FFA3DF54B0}" type="presParOf" srcId="{BFC4931D-6605-4DE7-8D3A-41BECB7A6C55}" destId="{2793D438-DF0F-4215-8281-56AAAF97EFF0}" srcOrd="0" destOrd="0" presId="urn:microsoft.com/office/officeart/2008/layout/LinedList"/>
    <dgm:cxn modelId="{E96A5AEC-3EBD-466D-9F06-35FA343F0E9E}" type="presParOf" srcId="{BFC4931D-6605-4DE7-8D3A-41BECB7A6C55}" destId="{2966ADB7-DD56-4C5E-BA92-32555B52132C}" srcOrd="1" destOrd="0" presId="urn:microsoft.com/office/officeart/2008/layout/LinedList"/>
    <dgm:cxn modelId="{AE65C258-CC23-4455-A495-6548BD73F5C0}" type="presParOf" srcId="{C6769F4B-24B4-4DE7-B4EC-8C1809EE1843}" destId="{54C0F739-F770-4855-B684-139B2945BD10}" srcOrd="4" destOrd="0" presId="urn:microsoft.com/office/officeart/2008/layout/LinedList"/>
    <dgm:cxn modelId="{6649F6C6-7A17-47AD-AB47-7D8ECB4AB122}" type="presParOf" srcId="{C6769F4B-24B4-4DE7-B4EC-8C1809EE1843}" destId="{E55EBBAC-172E-4804-841C-7BCBC89B960E}" srcOrd="5" destOrd="0" presId="urn:microsoft.com/office/officeart/2008/layout/LinedList"/>
    <dgm:cxn modelId="{170C271F-6705-4FF2-A3F1-C5D71FC1B373}" type="presParOf" srcId="{E55EBBAC-172E-4804-841C-7BCBC89B960E}" destId="{391D6213-B608-4CB6-9D97-7482128FBB35}" srcOrd="0" destOrd="0" presId="urn:microsoft.com/office/officeart/2008/layout/LinedList"/>
    <dgm:cxn modelId="{7C75FFA5-B3A4-42C7-A25E-0CCA762C4FF5}" type="presParOf" srcId="{E55EBBAC-172E-4804-841C-7BCBC89B960E}" destId="{783CEAF8-3B39-4190-B253-583A5BB7D4A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58D41-E795-4303-94A8-58537224F16F}">
      <dsp:nvSpPr>
        <dsp:cNvPr id="0" name=""/>
        <dsp:cNvSpPr/>
      </dsp:nvSpPr>
      <dsp:spPr>
        <a:xfrm>
          <a:off x="0" y="1904256"/>
          <a:ext cx="6797675" cy="8316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4392D0-82B7-4502-8D31-5ADAC0E016A3}">
      <dsp:nvSpPr>
        <dsp:cNvPr id="0" name=""/>
        <dsp:cNvSpPr/>
      </dsp:nvSpPr>
      <dsp:spPr>
        <a:xfrm>
          <a:off x="339883" y="1417176"/>
          <a:ext cx="4758372" cy="9741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1466850">
            <a:lnSpc>
              <a:spcPct val="90000"/>
            </a:lnSpc>
            <a:spcBef>
              <a:spcPct val="0"/>
            </a:spcBef>
            <a:spcAft>
              <a:spcPct val="35000"/>
            </a:spcAft>
            <a:buNone/>
          </a:pPr>
          <a:r>
            <a:rPr lang="en-US" sz="3300" kern="1200"/>
            <a:t>Common findings on CXR</a:t>
          </a:r>
        </a:p>
      </dsp:txBody>
      <dsp:txXfrm>
        <a:off x="387438" y="1464731"/>
        <a:ext cx="4663262" cy="879050"/>
      </dsp:txXfrm>
    </dsp:sp>
    <dsp:sp modelId="{0EC61FBF-62C9-4B67-BA02-1C7E2F17435D}">
      <dsp:nvSpPr>
        <dsp:cNvPr id="0" name=""/>
        <dsp:cNvSpPr/>
      </dsp:nvSpPr>
      <dsp:spPr>
        <a:xfrm>
          <a:off x="0" y="3401136"/>
          <a:ext cx="6797675" cy="831600"/>
        </a:xfrm>
        <a:prstGeom prst="rect">
          <a:avLst/>
        </a:prstGeom>
        <a:solidFill>
          <a:schemeClr val="lt1">
            <a:alpha val="90000"/>
            <a:hueOff val="0"/>
            <a:satOff val="0"/>
            <a:lumOff val="0"/>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dsp:style>
    </dsp:sp>
    <dsp:sp modelId="{87C2AB62-EBB0-4876-8956-661CBD5F2F85}">
      <dsp:nvSpPr>
        <dsp:cNvPr id="0" name=""/>
        <dsp:cNvSpPr/>
      </dsp:nvSpPr>
      <dsp:spPr>
        <a:xfrm>
          <a:off x="339883" y="2914056"/>
          <a:ext cx="4758372" cy="97416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1466850">
            <a:lnSpc>
              <a:spcPct val="90000"/>
            </a:lnSpc>
            <a:spcBef>
              <a:spcPct val="0"/>
            </a:spcBef>
            <a:spcAft>
              <a:spcPct val="35000"/>
            </a:spcAft>
            <a:buNone/>
          </a:pPr>
          <a:r>
            <a:rPr lang="en-US" sz="3300" kern="1200" dirty="0"/>
            <a:t>Useful radiological signs</a:t>
          </a:r>
        </a:p>
      </dsp:txBody>
      <dsp:txXfrm>
        <a:off x="387438" y="2961611"/>
        <a:ext cx="4663262" cy="879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4D824-9E5D-4CB1-828E-E38B1AB6D52D}">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2CD368-839A-4729-904E-48022CFD43F4}">
      <dsp:nvSpPr>
        <dsp:cNvPr id="0" name=""/>
        <dsp:cNvSpPr/>
      </dsp:nvSpPr>
      <dsp:spPr>
        <a:xfrm>
          <a:off x="0" y="0"/>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1- diffuse pulmonary shadowing</a:t>
          </a:r>
        </a:p>
      </dsp:txBody>
      <dsp:txXfrm>
        <a:off x="0" y="0"/>
        <a:ext cx="6797675" cy="706238"/>
      </dsp:txXfrm>
    </dsp:sp>
    <dsp:sp modelId="{8F1FC2DA-F133-4644-A7AD-F89C19337744}">
      <dsp:nvSpPr>
        <dsp:cNvPr id="0" name=""/>
        <dsp:cNvSpPr/>
      </dsp:nvSpPr>
      <dsp:spPr>
        <a:xfrm>
          <a:off x="0" y="706239"/>
          <a:ext cx="6797675" cy="0"/>
        </a:xfrm>
        <a:prstGeom prst="line">
          <a:avLst/>
        </a:prstGeom>
        <a:solidFill>
          <a:schemeClr val="accent2">
            <a:hueOff val="5577"/>
            <a:satOff val="-3839"/>
            <a:lumOff val="-980"/>
            <a:alphaOff val="0"/>
          </a:schemeClr>
        </a:solidFill>
        <a:ln w="15875" cap="flat" cmpd="sng" algn="ctr">
          <a:solidFill>
            <a:schemeClr val="accent2">
              <a:hueOff val="5577"/>
              <a:satOff val="-3839"/>
              <a:lumOff val="-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E4396-E20C-4CC4-8A49-8679F070F493}">
      <dsp:nvSpPr>
        <dsp:cNvPr id="0" name=""/>
        <dsp:cNvSpPr/>
      </dsp:nvSpPr>
      <dsp:spPr>
        <a:xfrm>
          <a:off x="0" y="706238"/>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2- lobar pulmonary consolidation and pneumonia</a:t>
          </a:r>
        </a:p>
      </dsp:txBody>
      <dsp:txXfrm>
        <a:off x="0" y="706238"/>
        <a:ext cx="6797675" cy="706238"/>
      </dsp:txXfrm>
    </dsp:sp>
    <dsp:sp modelId="{175F0971-820F-43FC-9331-F4424EFCDD7E}">
      <dsp:nvSpPr>
        <dsp:cNvPr id="0" name=""/>
        <dsp:cNvSpPr/>
      </dsp:nvSpPr>
      <dsp:spPr>
        <a:xfrm>
          <a:off x="0" y="1412478"/>
          <a:ext cx="6797675" cy="0"/>
        </a:xfrm>
        <a:prstGeom prst="line">
          <a:avLst/>
        </a:prstGeom>
        <a:solidFill>
          <a:schemeClr val="accent2">
            <a:hueOff val="11154"/>
            <a:satOff val="-7679"/>
            <a:lumOff val="-1961"/>
            <a:alphaOff val="0"/>
          </a:schemeClr>
        </a:solidFill>
        <a:ln w="15875" cap="flat" cmpd="sng" algn="ctr">
          <a:solidFill>
            <a:schemeClr val="accent2">
              <a:hueOff val="11154"/>
              <a:satOff val="-7679"/>
              <a:lumOff val="-1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6BE6D1-5C6A-45BA-905E-3DA49BEF9311}">
      <dsp:nvSpPr>
        <dsp:cNvPr id="0" name=""/>
        <dsp:cNvSpPr/>
      </dsp:nvSpPr>
      <dsp:spPr>
        <a:xfrm>
          <a:off x="0" y="1412477"/>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3- pulmonary collapse</a:t>
          </a:r>
        </a:p>
      </dsp:txBody>
      <dsp:txXfrm>
        <a:off x="0" y="1412477"/>
        <a:ext cx="6797675" cy="706238"/>
      </dsp:txXfrm>
    </dsp:sp>
    <dsp:sp modelId="{49C4A28D-AC30-4649-A7FF-0DD125B57DCC}">
      <dsp:nvSpPr>
        <dsp:cNvPr id="0" name=""/>
        <dsp:cNvSpPr/>
      </dsp:nvSpPr>
      <dsp:spPr>
        <a:xfrm>
          <a:off x="0" y="2118717"/>
          <a:ext cx="6797675" cy="0"/>
        </a:xfrm>
        <a:prstGeom prst="line">
          <a:avLst/>
        </a:prstGeom>
        <a:solidFill>
          <a:schemeClr val="accent2">
            <a:hueOff val="16731"/>
            <a:satOff val="-11518"/>
            <a:lumOff val="-2941"/>
            <a:alphaOff val="0"/>
          </a:schemeClr>
        </a:solidFill>
        <a:ln w="15875" cap="flat" cmpd="sng" algn="ctr">
          <a:solidFill>
            <a:schemeClr val="accent2">
              <a:hueOff val="16731"/>
              <a:satOff val="-11518"/>
              <a:lumOff val="-29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F0EC3A-A799-40BC-B697-32D50375C431}">
      <dsp:nvSpPr>
        <dsp:cNvPr id="0" name=""/>
        <dsp:cNvSpPr/>
      </dsp:nvSpPr>
      <dsp:spPr>
        <a:xfrm>
          <a:off x="0" y="2118716"/>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4- solitary pulmonary nodule or mass</a:t>
          </a:r>
        </a:p>
      </dsp:txBody>
      <dsp:txXfrm>
        <a:off x="0" y="2118716"/>
        <a:ext cx="6797675" cy="706238"/>
      </dsp:txXfrm>
    </dsp:sp>
    <dsp:sp modelId="{D5AC000B-E54B-4016-802A-1750DC6B6D1D}">
      <dsp:nvSpPr>
        <dsp:cNvPr id="0" name=""/>
        <dsp:cNvSpPr/>
      </dsp:nvSpPr>
      <dsp:spPr>
        <a:xfrm>
          <a:off x="0" y="2824956"/>
          <a:ext cx="6797675" cy="0"/>
        </a:xfrm>
        <a:prstGeom prst="line">
          <a:avLst/>
        </a:prstGeom>
        <a:solidFill>
          <a:schemeClr val="accent2">
            <a:hueOff val="22307"/>
            <a:satOff val="-15358"/>
            <a:lumOff val="-3922"/>
            <a:alphaOff val="0"/>
          </a:schemeClr>
        </a:solidFill>
        <a:ln w="15875" cap="flat" cmpd="sng" algn="ctr">
          <a:solidFill>
            <a:schemeClr val="accent2">
              <a:hueOff val="22307"/>
              <a:satOff val="-15358"/>
              <a:lumOff val="-39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2933C-16DB-483E-8534-7B7D30E06883}">
      <dsp:nvSpPr>
        <dsp:cNvPr id="0" name=""/>
        <dsp:cNvSpPr/>
      </dsp:nvSpPr>
      <dsp:spPr>
        <a:xfrm>
          <a:off x="0" y="2824955"/>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5- multiple pulmonary nodules</a:t>
          </a:r>
        </a:p>
      </dsp:txBody>
      <dsp:txXfrm>
        <a:off x="0" y="2824955"/>
        <a:ext cx="6797675" cy="706238"/>
      </dsp:txXfrm>
    </dsp:sp>
    <dsp:sp modelId="{F6EB162F-76BC-4DD2-A5B9-518A4775A93A}">
      <dsp:nvSpPr>
        <dsp:cNvPr id="0" name=""/>
        <dsp:cNvSpPr/>
      </dsp:nvSpPr>
      <dsp:spPr>
        <a:xfrm>
          <a:off x="0" y="3531195"/>
          <a:ext cx="6797675" cy="0"/>
        </a:xfrm>
        <a:prstGeom prst="line">
          <a:avLst/>
        </a:prstGeom>
        <a:solidFill>
          <a:schemeClr val="accent2">
            <a:hueOff val="27884"/>
            <a:satOff val="-19197"/>
            <a:lumOff val="-4902"/>
            <a:alphaOff val="0"/>
          </a:schemeClr>
        </a:solidFill>
        <a:ln w="15875" cap="flat" cmpd="sng" algn="ctr">
          <a:solidFill>
            <a:schemeClr val="accent2">
              <a:hueOff val="27884"/>
              <a:satOff val="-19197"/>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C615F9-9D9E-4D59-A801-2A415EB71A0A}">
      <dsp:nvSpPr>
        <dsp:cNvPr id="0" name=""/>
        <dsp:cNvSpPr/>
      </dsp:nvSpPr>
      <dsp:spPr>
        <a:xfrm>
          <a:off x="0" y="3531195"/>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6- mediastinal masses</a:t>
          </a:r>
        </a:p>
      </dsp:txBody>
      <dsp:txXfrm>
        <a:off x="0" y="3531195"/>
        <a:ext cx="6797675" cy="706238"/>
      </dsp:txXfrm>
    </dsp:sp>
    <dsp:sp modelId="{DF2B54FE-D789-4DB0-9801-082BC83E98E9}">
      <dsp:nvSpPr>
        <dsp:cNvPr id="0" name=""/>
        <dsp:cNvSpPr/>
      </dsp:nvSpPr>
      <dsp:spPr>
        <a:xfrm>
          <a:off x="0" y="4237434"/>
          <a:ext cx="6797675" cy="0"/>
        </a:xfrm>
        <a:prstGeom prst="line">
          <a:avLst/>
        </a:prstGeom>
        <a:solidFill>
          <a:schemeClr val="accent2">
            <a:hueOff val="33461"/>
            <a:satOff val="-23037"/>
            <a:lumOff val="-5883"/>
            <a:alphaOff val="0"/>
          </a:schemeClr>
        </a:solidFill>
        <a:ln w="15875" cap="flat" cmpd="sng" algn="ctr">
          <a:solidFill>
            <a:schemeClr val="accent2">
              <a:hueOff val="33461"/>
              <a:satOff val="-23037"/>
              <a:lumOff val="-5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63D53F-8333-4BE5-8AFF-4CD6130F048A}">
      <dsp:nvSpPr>
        <dsp:cNvPr id="0" name=""/>
        <dsp:cNvSpPr/>
      </dsp:nvSpPr>
      <dsp:spPr>
        <a:xfrm>
          <a:off x="0" y="4237434"/>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7- hilar disorders</a:t>
          </a:r>
        </a:p>
      </dsp:txBody>
      <dsp:txXfrm>
        <a:off x="0" y="4237434"/>
        <a:ext cx="6797675" cy="706238"/>
      </dsp:txXfrm>
    </dsp:sp>
    <dsp:sp modelId="{5AA24DF1-FEFA-4A5F-972E-7EB7EDEFDED1}">
      <dsp:nvSpPr>
        <dsp:cNvPr id="0" name=""/>
        <dsp:cNvSpPr/>
      </dsp:nvSpPr>
      <dsp:spPr>
        <a:xfrm>
          <a:off x="0" y="4943673"/>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30231B-A7DF-478D-AFB9-F649E30C7FBC}">
      <dsp:nvSpPr>
        <dsp:cNvPr id="0" name=""/>
        <dsp:cNvSpPr/>
      </dsp:nvSpPr>
      <dsp:spPr>
        <a:xfrm>
          <a:off x="0" y="4943672"/>
          <a:ext cx="6797675" cy="70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8- pleural disorders</a:t>
          </a:r>
        </a:p>
      </dsp:txBody>
      <dsp:txXfrm>
        <a:off x="0" y="4943672"/>
        <a:ext cx="6797675" cy="706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811FC-AB2D-4472-B739-2DC1D1C58365}">
      <dsp:nvSpPr>
        <dsp:cNvPr id="0" name=""/>
        <dsp:cNvSpPr/>
      </dsp:nvSpPr>
      <dsp:spPr>
        <a:xfrm>
          <a:off x="0" y="385506"/>
          <a:ext cx="6797675" cy="15514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consolidation adjacent to pulmonary fissures.</a:t>
          </a:r>
        </a:p>
      </dsp:txBody>
      <dsp:txXfrm>
        <a:off x="75734" y="461240"/>
        <a:ext cx="6646207" cy="1399952"/>
      </dsp:txXfrm>
    </dsp:sp>
    <dsp:sp modelId="{89A18010-4DA3-4A39-83BB-93B537055407}">
      <dsp:nvSpPr>
        <dsp:cNvPr id="0" name=""/>
        <dsp:cNvSpPr/>
      </dsp:nvSpPr>
      <dsp:spPr>
        <a:xfrm>
          <a:off x="0" y="2049246"/>
          <a:ext cx="6797675" cy="1551420"/>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the silhouette sign</a:t>
          </a:r>
        </a:p>
      </dsp:txBody>
      <dsp:txXfrm>
        <a:off x="75734" y="2124980"/>
        <a:ext cx="6646207" cy="1399952"/>
      </dsp:txXfrm>
    </dsp:sp>
    <dsp:sp modelId="{A5A3FFF6-4D22-4CCD-8240-4A0CC9CF2364}">
      <dsp:nvSpPr>
        <dsp:cNvPr id="0" name=""/>
        <dsp:cNvSpPr/>
      </dsp:nvSpPr>
      <dsp:spPr>
        <a:xfrm>
          <a:off x="0" y="3712986"/>
          <a:ext cx="6797675" cy="155142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increased density of the lower thoracic spine on a lateral view</a:t>
          </a:r>
        </a:p>
      </dsp:txBody>
      <dsp:txXfrm>
        <a:off x="75734" y="3788720"/>
        <a:ext cx="6646207" cy="13999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01C6-E137-4684-86FC-9D7E6AD221CC}">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25B3EC-770D-4CB9-AB3F-72C8645583D3}">
      <dsp:nvSpPr>
        <dsp:cNvPr id="0" name=""/>
        <dsp:cNvSpPr/>
      </dsp:nvSpPr>
      <dsp:spPr>
        <a:xfrm>
          <a:off x="0" y="275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Definition: loss of visualization of an anatomical structure or margin due to pathology.</a:t>
          </a:r>
        </a:p>
      </dsp:txBody>
      <dsp:txXfrm>
        <a:off x="0" y="2758"/>
        <a:ext cx="6797675" cy="1881464"/>
      </dsp:txXfrm>
    </dsp:sp>
    <dsp:sp modelId="{B9748155-59F1-4A31-BD8A-22781F635091}">
      <dsp:nvSpPr>
        <dsp:cNvPr id="0" name=""/>
        <dsp:cNvSpPr/>
      </dsp:nvSpPr>
      <dsp:spPr>
        <a:xfrm>
          <a:off x="0" y="1884223"/>
          <a:ext cx="6797675"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93D438-DF0F-4215-8281-56AAAF97EFF0}">
      <dsp:nvSpPr>
        <dsp:cNvPr id="0" name=""/>
        <dsp:cNvSpPr/>
      </dsp:nvSpPr>
      <dsp:spPr>
        <a:xfrm>
          <a:off x="0" y="1884223"/>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diaphragms, heart and mediastinal structures are well seen due to their lying adjacent to aerated lung.</a:t>
          </a:r>
        </a:p>
      </dsp:txBody>
      <dsp:txXfrm>
        <a:off x="0" y="1884223"/>
        <a:ext cx="6797675" cy="1881464"/>
      </dsp:txXfrm>
    </dsp:sp>
    <dsp:sp modelId="{54C0F739-F770-4855-B684-139B2945BD10}">
      <dsp:nvSpPr>
        <dsp:cNvPr id="0" name=""/>
        <dsp:cNvSpPr/>
      </dsp:nvSpPr>
      <dsp:spPr>
        <a:xfrm>
          <a:off x="0" y="3765688"/>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D6213-B608-4CB6-9D97-7482128FBB35}">
      <dsp:nvSpPr>
        <dsp:cNvPr id="0" name=""/>
        <dsp:cNvSpPr/>
      </dsp:nvSpPr>
      <dsp:spPr>
        <a:xfrm>
          <a:off x="0" y="3765688"/>
          <a:ext cx="6797675" cy="1881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Should a part of lung lying against any of these structures become non-aerated due to collapse, consolidation or a mass, the outline of that structure will no longer be seen</a:t>
          </a:r>
        </a:p>
      </dsp:txBody>
      <dsp:txXfrm>
        <a:off x="0" y="3765688"/>
        <a:ext cx="6797675" cy="18814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85C61-5C83-4763-B55C-AA599479B378}" type="datetimeFigureOut">
              <a:rPr lang="en-US" smtClean="0"/>
              <a:t>11/20/2021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410EF4-08FC-4B33-BEE4-6E5C94AC50D6}" type="slidenum">
              <a:rPr lang="en-US" smtClean="0"/>
              <a:t>‹#›</a:t>
            </a:fld>
            <a:endParaRPr lang="en-US"/>
          </a:p>
        </p:txBody>
      </p:sp>
    </p:spTree>
    <p:extLst>
      <p:ext uri="{BB962C8B-B14F-4D97-AF65-F5344CB8AC3E}">
        <p14:creationId xmlns:p14="http://schemas.microsoft.com/office/powerpoint/2010/main" val="514649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a:t>
            </a:r>
            <a:r>
              <a:rPr lang="en-US" baseline="30000" dirty="0"/>
              <a:t>th</a:t>
            </a:r>
            <a:r>
              <a:rPr lang="en-US" dirty="0"/>
              <a:t>, 7</a:t>
            </a:r>
            <a:r>
              <a:rPr lang="en-US" baseline="30000" dirty="0"/>
              <a:t>th</a:t>
            </a:r>
            <a:r>
              <a:rPr lang="en-US" dirty="0"/>
              <a:t>, 8th</a:t>
            </a:r>
          </a:p>
        </p:txBody>
      </p:sp>
      <p:sp>
        <p:nvSpPr>
          <p:cNvPr id="4" name="Slide Number Placeholder 3"/>
          <p:cNvSpPr>
            <a:spLocks noGrp="1"/>
          </p:cNvSpPr>
          <p:nvPr>
            <p:ph type="sldNum" sz="quarter" idx="5"/>
          </p:nvPr>
        </p:nvSpPr>
        <p:spPr/>
        <p:txBody>
          <a:bodyPr/>
          <a:lstStyle/>
          <a:p>
            <a:fld id="{EB410EF4-08FC-4B33-BEE4-6E5C94AC50D6}" type="slidenum">
              <a:rPr lang="en-US" smtClean="0"/>
              <a:t>4</a:t>
            </a:fld>
            <a:endParaRPr lang="en-US"/>
          </a:p>
        </p:txBody>
      </p:sp>
    </p:spTree>
    <p:extLst>
      <p:ext uri="{BB962C8B-B14F-4D97-AF65-F5344CB8AC3E}">
        <p14:creationId xmlns:p14="http://schemas.microsoft.com/office/powerpoint/2010/main" val="205071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Contusion (associated with rib fractures, pneumothorax and other signs of trauma).</a:t>
            </a:r>
            <a:endParaRPr lang="en-US" dirty="0"/>
          </a:p>
        </p:txBody>
      </p:sp>
      <p:sp>
        <p:nvSpPr>
          <p:cNvPr id="4" name="Slide Number Placeholder 3"/>
          <p:cNvSpPr>
            <a:spLocks noGrp="1"/>
          </p:cNvSpPr>
          <p:nvPr>
            <p:ph type="sldNum" sz="quarter" idx="10"/>
          </p:nvPr>
        </p:nvSpPr>
        <p:spPr/>
        <p:txBody>
          <a:bodyPr/>
          <a:lstStyle/>
          <a:p>
            <a:fld id="{EB410EF4-08FC-4B33-BEE4-6E5C94AC50D6}" type="slidenum">
              <a:rPr lang="en-US" smtClean="0"/>
              <a:t>15</a:t>
            </a:fld>
            <a:endParaRPr lang="en-US"/>
          </a:p>
        </p:txBody>
      </p:sp>
    </p:spTree>
    <p:extLst>
      <p:ext uri="{BB962C8B-B14F-4D97-AF65-F5344CB8AC3E}">
        <p14:creationId xmlns:p14="http://schemas.microsoft.com/office/powerpoint/2010/main" val="174313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Causes of pulmonary </a:t>
            </a:r>
            <a:r>
              <a:rPr lang="en-US" sz="1200" b="0" i="0" u="none" strike="noStrike" kern="1200" baseline="0" dirty="0" err="1">
                <a:solidFill>
                  <a:schemeClr val="tx1"/>
                </a:solidFill>
                <a:latin typeface="+mn-lt"/>
                <a:ea typeface="+mn-ea"/>
                <a:cs typeface="+mn-cs"/>
              </a:rPr>
              <a:t>oedema</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 Cardiac failure</a:t>
            </a:r>
          </a:p>
          <a:p>
            <a:r>
              <a:rPr lang="en-US" sz="1200" b="0" i="0" u="none" strike="noStrike" kern="1200" baseline="0" dirty="0">
                <a:solidFill>
                  <a:schemeClr val="tx1"/>
                </a:solidFill>
                <a:latin typeface="+mn-lt"/>
                <a:ea typeface="+mn-ea"/>
                <a:cs typeface="+mn-cs"/>
              </a:rPr>
              <a:t>• Adult respiratory distress syndrome (ARDS)</a:t>
            </a:r>
          </a:p>
          <a:p>
            <a:r>
              <a:rPr lang="en-US" sz="1200" b="0" i="0" u="none" strike="noStrike" kern="1200" baseline="0" dirty="0">
                <a:solidFill>
                  <a:schemeClr val="tx1"/>
                </a:solidFill>
                <a:latin typeface="+mn-lt"/>
                <a:ea typeface="+mn-ea"/>
                <a:cs typeface="+mn-cs"/>
              </a:rPr>
              <a:t>• Fluid overload</a:t>
            </a:r>
          </a:p>
          <a:p>
            <a:r>
              <a:rPr lang="en-US" sz="1200" b="0" i="0" u="none" strike="noStrike" kern="1200" baseline="0" dirty="0">
                <a:solidFill>
                  <a:schemeClr val="tx1"/>
                </a:solidFill>
                <a:latin typeface="+mn-lt"/>
                <a:ea typeface="+mn-ea"/>
                <a:cs typeface="+mn-cs"/>
              </a:rPr>
              <a:t>• Drowning and other causes of aspiration</a:t>
            </a:r>
          </a:p>
          <a:p>
            <a:r>
              <a:rPr lang="en-US" sz="1200" b="0" i="0" u="none" strike="noStrike" kern="1200" baseline="0" dirty="0">
                <a:solidFill>
                  <a:schemeClr val="tx1"/>
                </a:solidFill>
                <a:latin typeface="+mn-lt"/>
                <a:ea typeface="+mn-ea"/>
                <a:cs typeface="+mn-cs"/>
              </a:rPr>
              <a:t>• Head injury or other causes of raised</a:t>
            </a:r>
          </a:p>
          <a:p>
            <a:r>
              <a:rPr lang="en-US" sz="1200" b="0" i="0" u="none" strike="noStrike" kern="1200" baseline="0" dirty="0">
                <a:solidFill>
                  <a:schemeClr val="tx1"/>
                </a:solidFill>
                <a:latin typeface="+mn-lt"/>
                <a:ea typeface="+mn-ea"/>
                <a:cs typeface="+mn-cs"/>
              </a:rPr>
              <a:t>intracranial pressure</a:t>
            </a:r>
          </a:p>
          <a:p>
            <a:r>
              <a:rPr lang="en-US" sz="1200" b="0" i="0" u="none" strike="noStrike" kern="1200" baseline="0" dirty="0">
                <a:solidFill>
                  <a:schemeClr val="tx1"/>
                </a:solidFill>
                <a:latin typeface="+mn-lt"/>
                <a:ea typeface="+mn-ea"/>
                <a:cs typeface="+mn-cs"/>
              </a:rPr>
              <a:t>• Drugs and poisons (e.g. snake venom, heroin</a:t>
            </a:r>
          </a:p>
          <a:p>
            <a:r>
              <a:rPr lang="en-US" sz="1200" b="0" i="0" u="none" strike="noStrike" kern="1200" baseline="0" dirty="0">
                <a:solidFill>
                  <a:schemeClr val="tx1"/>
                </a:solidFill>
                <a:latin typeface="+mn-lt"/>
                <a:ea typeface="+mn-ea"/>
                <a:cs typeface="+mn-cs"/>
              </a:rPr>
              <a:t>overdose)</a:t>
            </a:r>
          </a:p>
          <a:p>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Hypoproteinaemia</a:t>
            </a:r>
            <a:r>
              <a:rPr lang="en-US" sz="1200" b="0" i="0" u="none" strike="noStrike" kern="1200" baseline="0" dirty="0">
                <a:solidFill>
                  <a:schemeClr val="tx1"/>
                </a:solidFill>
                <a:latin typeface="+mn-lt"/>
                <a:ea typeface="+mn-ea"/>
                <a:cs typeface="+mn-cs"/>
              </a:rPr>
              <a:t> (e.g. liver disease)</a:t>
            </a:r>
          </a:p>
          <a:p>
            <a:r>
              <a:rPr lang="en-US" sz="1200" b="0" i="0" u="none" strike="noStrike" kern="1200" baseline="0" dirty="0">
                <a:solidFill>
                  <a:schemeClr val="tx1"/>
                </a:solidFill>
                <a:latin typeface="+mn-lt"/>
                <a:ea typeface="+mn-ea"/>
                <a:cs typeface="+mn-cs"/>
              </a:rPr>
              <a:t>• Blood transfusion reaction.</a:t>
            </a:r>
            <a:endParaRPr lang="en-US" dirty="0"/>
          </a:p>
        </p:txBody>
      </p:sp>
      <p:sp>
        <p:nvSpPr>
          <p:cNvPr id="4" name="Slide Number Placeholder 3"/>
          <p:cNvSpPr>
            <a:spLocks noGrp="1"/>
          </p:cNvSpPr>
          <p:nvPr>
            <p:ph type="sldNum" sz="quarter" idx="10"/>
          </p:nvPr>
        </p:nvSpPr>
        <p:spPr/>
        <p:txBody>
          <a:bodyPr/>
          <a:lstStyle/>
          <a:p>
            <a:fld id="{EB410EF4-08FC-4B33-BEE4-6E5C94AC50D6}" type="slidenum">
              <a:rPr lang="en-US" smtClean="0"/>
              <a:t>19</a:t>
            </a:fld>
            <a:endParaRPr lang="en-US"/>
          </a:p>
        </p:txBody>
      </p:sp>
    </p:spTree>
    <p:extLst>
      <p:ext uri="{BB962C8B-B14F-4D97-AF65-F5344CB8AC3E}">
        <p14:creationId xmlns:p14="http://schemas.microsoft.com/office/powerpoint/2010/main" val="386164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err="1">
                <a:solidFill>
                  <a:schemeClr val="tx1"/>
                </a:solidFill>
                <a:effectLst/>
                <a:latin typeface="+mn-lt"/>
                <a:ea typeface="+mn-ea"/>
                <a:cs typeface="+mn-cs"/>
              </a:rPr>
              <a:t>Kerley</a:t>
            </a:r>
            <a:r>
              <a:rPr lang="en-US" sz="1200" b="1" i="0" kern="1200" dirty="0">
                <a:solidFill>
                  <a:schemeClr val="tx1"/>
                </a:solidFill>
                <a:effectLst/>
                <a:latin typeface="+mn-lt"/>
                <a:ea typeface="+mn-ea"/>
                <a:cs typeface="+mn-cs"/>
              </a:rPr>
              <a:t> A</a:t>
            </a:r>
            <a:r>
              <a:rPr lang="en-US" sz="1200" b="0" i="0" kern="1200" dirty="0">
                <a:solidFill>
                  <a:schemeClr val="tx1"/>
                </a:solidFill>
                <a:effectLst/>
                <a:latin typeface="+mn-lt"/>
                <a:ea typeface="+mn-ea"/>
                <a:cs typeface="+mn-cs"/>
              </a:rPr>
              <a:t> lines are linear opacities extending from the periphery to the hila caused by distention of anastomotic channels between peripheral and central lymphatics</a:t>
            </a:r>
          </a:p>
          <a:p>
            <a:r>
              <a:rPr lang="en-US" sz="1200" b="1" i="0" kern="1200" dirty="0" err="1">
                <a:solidFill>
                  <a:schemeClr val="tx1"/>
                </a:solidFill>
                <a:effectLst/>
                <a:latin typeface="+mn-lt"/>
                <a:ea typeface="+mn-ea"/>
                <a:cs typeface="+mn-cs"/>
              </a:rPr>
              <a:t>Kerley</a:t>
            </a:r>
            <a:r>
              <a:rPr lang="en-US" sz="1200" b="1" i="0" kern="1200" dirty="0">
                <a:solidFill>
                  <a:schemeClr val="tx1"/>
                </a:solidFill>
                <a:effectLst/>
                <a:latin typeface="+mn-lt"/>
                <a:ea typeface="+mn-ea"/>
                <a:cs typeface="+mn-cs"/>
              </a:rPr>
              <a:t> B</a:t>
            </a:r>
            <a:r>
              <a:rPr lang="en-US" sz="1200" b="0" i="0" kern="1200" dirty="0">
                <a:solidFill>
                  <a:schemeClr val="tx1"/>
                </a:solidFill>
                <a:effectLst/>
                <a:latin typeface="+mn-lt"/>
                <a:ea typeface="+mn-ea"/>
                <a:cs typeface="+mn-cs"/>
              </a:rPr>
              <a:t> lines are small, horizontal, peripheral straight lines demonstrated at the lung bases that represent thickened interlobular septa on CXR. They represent edema of the interlobular septa and though not specific, they frequently imply left ventricular failure</a:t>
            </a:r>
          </a:p>
          <a:p>
            <a:r>
              <a:rPr lang="en-US" sz="1200" b="1" i="0" kern="1200" dirty="0" err="1">
                <a:solidFill>
                  <a:schemeClr val="tx1"/>
                </a:solidFill>
                <a:effectLst/>
                <a:latin typeface="+mn-lt"/>
                <a:ea typeface="+mn-ea"/>
                <a:cs typeface="+mn-cs"/>
              </a:rPr>
              <a:t>Kerley</a:t>
            </a:r>
            <a:r>
              <a:rPr lang="en-US" sz="1200" b="1" i="0" kern="1200" dirty="0">
                <a:solidFill>
                  <a:schemeClr val="tx1"/>
                </a:solidFill>
                <a:effectLst/>
                <a:latin typeface="+mn-lt"/>
                <a:ea typeface="+mn-ea"/>
                <a:cs typeface="+mn-cs"/>
              </a:rPr>
              <a:t> C</a:t>
            </a:r>
            <a:r>
              <a:rPr lang="en-US" sz="1200" b="0" i="0" kern="1200" dirty="0">
                <a:solidFill>
                  <a:schemeClr val="tx1"/>
                </a:solidFill>
                <a:effectLst/>
                <a:latin typeface="+mn-lt"/>
                <a:ea typeface="+mn-ea"/>
                <a:cs typeface="+mn-cs"/>
              </a:rPr>
              <a:t> lines are reticular opacities at the lung base, representing </a:t>
            </a:r>
            <a:r>
              <a:rPr lang="en-US" sz="1200" b="0" i="0" kern="1200" dirty="0" err="1">
                <a:solidFill>
                  <a:schemeClr val="tx1"/>
                </a:solidFill>
                <a:effectLst/>
                <a:latin typeface="+mn-lt"/>
                <a:ea typeface="+mn-ea"/>
                <a:cs typeface="+mn-cs"/>
              </a:rPr>
              <a:t>Kerley’s</a:t>
            </a:r>
            <a:r>
              <a:rPr lang="en-US" sz="1200" b="0" i="0" kern="1200" dirty="0">
                <a:solidFill>
                  <a:schemeClr val="tx1"/>
                </a:solidFill>
                <a:effectLst/>
                <a:latin typeface="+mn-lt"/>
                <a:ea typeface="+mn-ea"/>
                <a:cs typeface="+mn-cs"/>
              </a:rPr>
              <a:t> B lines end on (‘</a:t>
            </a:r>
            <a:r>
              <a:rPr lang="en-US" sz="1200" b="0" i="1" kern="1200" dirty="0" err="1">
                <a:solidFill>
                  <a:schemeClr val="tx1"/>
                </a:solidFill>
                <a:effectLst/>
                <a:latin typeface="+mn-lt"/>
                <a:ea typeface="+mn-ea"/>
                <a:cs typeface="+mn-cs"/>
              </a:rPr>
              <a:t>en</a:t>
            </a:r>
            <a:r>
              <a:rPr lang="en-US" sz="1200" b="0" i="1" kern="1200" dirty="0">
                <a:solidFill>
                  <a:schemeClr val="tx1"/>
                </a:solidFill>
                <a:effectLst/>
                <a:latin typeface="+mn-lt"/>
                <a:ea typeface="+mn-ea"/>
                <a:cs typeface="+mn-cs"/>
              </a:rPr>
              <a:t> face’)</a:t>
            </a:r>
            <a:r>
              <a:rPr lang="en-US" sz="1200" b="0" i="0" kern="1200" dirty="0">
                <a:solidFill>
                  <a:schemeClr val="tx1"/>
                </a:solidFill>
                <a:effectLst/>
                <a:latin typeface="+mn-lt"/>
                <a:ea typeface="+mn-ea"/>
                <a:cs typeface="+mn-cs"/>
              </a:rPr>
              <a:t>.</a:t>
            </a:r>
          </a:p>
          <a:p>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410EF4-08FC-4B33-BEE4-6E5C94AC50D6}" type="slidenum">
              <a:rPr lang="en-US" smtClean="0"/>
              <a:t>24</a:t>
            </a:fld>
            <a:endParaRPr lang="en-US"/>
          </a:p>
        </p:txBody>
      </p:sp>
    </p:spTree>
    <p:extLst>
      <p:ext uri="{BB962C8B-B14F-4D97-AF65-F5344CB8AC3E}">
        <p14:creationId xmlns:p14="http://schemas.microsoft.com/office/powerpoint/2010/main" val="212688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Pulmonary consolidation’ refers to filling of the pulmonary alveoli with fluid (pus, blood and </a:t>
            </a:r>
            <a:r>
              <a:rPr lang="en-US" sz="1200" b="0" i="0" u="none" strike="noStrike" kern="1200" baseline="0" dirty="0" err="1">
                <a:solidFill>
                  <a:schemeClr val="tx1"/>
                </a:solidFill>
                <a:latin typeface="+mn-lt"/>
                <a:ea typeface="+mn-ea"/>
                <a:cs typeface="+mn-cs"/>
              </a:rPr>
              <a:t>oedema</a:t>
            </a:r>
            <a:r>
              <a:rPr lang="en-US" sz="1200" b="0" i="0" u="none" strike="noStrike" kern="1200" baseline="0" dirty="0">
                <a:solidFill>
                  <a:schemeClr val="tx1"/>
                </a:solidFill>
                <a:latin typeface="+mn-lt"/>
                <a:ea typeface="+mn-ea"/>
                <a:cs typeface="+mn-cs"/>
              </a:rPr>
              <a:t>), protein or cells.</a:t>
            </a:r>
            <a:endParaRPr lang="en-US" dirty="0"/>
          </a:p>
        </p:txBody>
      </p:sp>
      <p:sp>
        <p:nvSpPr>
          <p:cNvPr id="4" name="Slide Number Placeholder 3"/>
          <p:cNvSpPr>
            <a:spLocks noGrp="1"/>
          </p:cNvSpPr>
          <p:nvPr>
            <p:ph type="sldNum" sz="quarter" idx="10"/>
          </p:nvPr>
        </p:nvSpPr>
        <p:spPr/>
        <p:txBody>
          <a:bodyPr/>
          <a:lstStyle/>
          <a:p>
            <a:fld id="{EB410EF4-08FC-4B33-BEE4-6E5C94AC50D6}" type="slidenum">
              <a:rPr lang="en-US" smtClean="0"/>
              <a:t>34</a:t>
            </a:fld>
            <a:endParaRPr lang="en-US"/>
          </a:p>
        </p:txBody>
      </p:sp>
    </p:spTree>
    <p:extLst>
      <p:ext uri="{BB962C8B-B14F-4D97-AF65-F5344CB8AC3E}">
        <p14:creationId xmlns:p14="http://schemas.microsoft.com/office/powerpoint/2010/main" val="205861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silhouette of an object will be seen with conventional radiography if its borders lie beside tissue of different density.</a:t>
            </a:r>
          </a:p>
          <a:p>
            <a:endParaRPr lang="en-US" dirty="0"/>
          </a:p>
        </p:txBody>
      </p:sp>
      <p:sp>
        <p:nvSpPr>
          <p:cNvPr id="4" name="Slide Number Placeholder 3"/>
          <p:cNvSpPr>
            <a:spLocks noGrp="1"/>
          </p:cNvSpPr>
          <p:nvPr>
            <p:ph type="sldNum" sz="quarter" idx="10"/>
          </p:nvPr>
        </p:nvSpPr>
        <p:spPr/>
        <p:txBody>
          <a:bodyPr/>
          <a:lstStyle/>
          <a:p>
            <a:fld id="{EB410EF4-08FC-4B33-BEE4-6E5C94AC50D6}" type="slidenum">
              <a:rPr lang="en-US" smtClean="0"/>
              <a:t>40</a:t>
            </a:fld>
            <a:endParaRPr lang="en-US"/>
          </a:p>
        </p:txBody>
      </p:sp>
    </p:spTree>
    <p:extLst>
      <p:ext uri="{BB962C8B-B14F-4D97-AF65-F5344CB8AC3E}">
        <p14:creationId xmlns:p14="http://schemas.microsoft.com/office/powerpoint/2010/main" val="1622417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lateral view, the thoracic vertebral bodies should show a gradual apparent decrease in density as one peruses from top to bottom.</a:t>
            </a:r>
          </a:p>
          <a:p>
            <a:r>
              <a:rPr lang="en-US" sz="1200" b="0" i="0" u="none" strike="noStrike" kern="1200" baseline="0" dirty="0">
                <a:solidFill>
                  <a:schemeClr val="tx1"/>
                </a:solidFill>
                <a:latin typeface="+mn-lt"/>
                <a:ea typeface="+mn-ea"/>
                <a:cs typeface="+mn-cs"/>
              </a:rPr>
              <a:t>This may be the most</a:t>
            </a:r>
          </a:p>
          <a:p>
            <a:r>
              <a:rPr lang="en-US" sz="1200" b="0" i="0" u="none" strike="noStrike" kern="1200" baseline="0" dirty="0">
                <a:solidFill>
                  <a:schemeClr val="tx1"/>
                </a:solidFill>
                <a:latin typeface="+mn-lt"/>
                <a:ea typeface="+mn-ea"/>
                <a:cs typeface="+mn-cs"/>
              </a:rPr>
              <a:t>obvious radiographic sign of lower lobe pneumonia in particular small areas of consolidation obscured by the heart on the PA view.</a:t>
            </a:r>
            <a:endParaRPr lang="en-US" dirty="0"/>
          </a:p>
          <a:p>
            <a:endParaRPr lang="en-US" dirty="0"/>
          </a:p>
        </p:txBody>
      </p:sp>
      <p:sp>
        <p:nvSpPr>
          <p:cNvPr id="4" name="Slide Number Placeholder 3"/>
          <p:cNvSpPr>
            <a:spLocks noGrp="1"/>
          </p:cNvSpPr>
          <p:nvPr>
            <p:ph type="sldNum" sz="quarter" idx="10"/>
          </p:nvPr>
        </p:nvSpPr>
        <p:spPr/>
        <p:txBody>
          <a:bodyPr/>
          <a:lstStyle/>
          <a:p>
            <a:fld id="{EB410EF4-08FC-4B33-BEE4-6E5C94AC50D6}" type="slidenum">
              <a:rPr lang="en-US" smtClean="0"/>
              <a:t>42</a:t>
            </a:fld>
            <a:endParaRPr lang="en-US"/>
          </a:p>
        </p:txBody>
      </p:sp>
    </p:spTree>
    <p:extLst>
      <p:ext uri="{BB962C8B-B14F-4D97-AF65-F5344CB8AC3E}">
        <p14:creationId xmlns:p14="http://schemas.microsoft.com/office/powerpoint/2010/main" val="3181229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E7323A-8665-4C8C-958C-30A2D244648B}"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B1663-C323-4D09-9656-C0F5A263247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76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E7323A-8665-4C8C-958C-30A2D244648B}"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B1663-C323-4D09-9656-C0F5A263247F}" type="slidenum">
              <a:rPr lang="en-US" smtClean="0"/>
              <a:t>‹#›</a:t>
            </a:fld>
            <a:endParaRPr lang="en-US"/>
          </a:p>
        </p:txBody>
      </p:sp>
    </p:spTree>
    <p:extLst>
      <p:ext uri="{BB962C8B-B14F-4D97-AF65-F5344CB8AC3E}">
        <p14:creationId xmlns:p14="http://schemas.microsoft.com/office/powerpoint/2010/main" val="1157532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E7323A-8665-4C8C-958C-30A2D244648B}"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B1663-C323-4D09-9656-C0F5A263247F}" type="slidenum">
              <a:rPr lang="en-US" smtClean="0"/>
              <a:t>‹#›</a:t>
            </a:fld>
            <a:endParaRPr lang="en-US"/>
          </a:p>
        </p:txBody>
      </p:sp>
    </p:spTree>
    <p:extLst>
      <p:ext uri="{BB962C8B-B14F-4D97-AF65-F5344CB8AC3E}">
        <p14:creationId xmlns:p14="http://schemas.microsoft.com/office/powerpoint/2010/main" val="2554731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E7323A-8665-4C8C-958C-30A2D244648B}"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B1663-C323-4D09-9656-C0F5A263247F}" type="slidenum">
              <a:rPr lang="en-US" smtClean="0"/>
              <a:t>‹#›</a:t>
            </a:fld>
            <a:endParaRPr lang="en-US"/>
          </a:p>
        </p:txBody>
      </p:sp>
    </p:spTree>
    <p:extLst>
      <p:ext uri="{BB962C8B-B14F-4D97-AF65-F5344CB8AC3E}">
        <p14:creationId xmlns:p14="http://schemas.microsoft.com/office/powerpoint/2010/main" val="80416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E7323A-8665-4C8C-958C-30A2D244648B}"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6B1663-C323-4D09-9656-C0F5A263247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44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E7323A-8665-4C8C-958C-30A2D244648B}"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B1663-C323-4D09-9656-C0F5A263247F}" type="slidenum">
              <a:rPr lang="en-US" smtClean="0"/>
              <a:t>‹#›</a:t>
            </a:fld>
            <a:endParaRPr lang="en-US"/>
          </a:p>
        </p:txBody>
      </p:sp>
    </p:spTree>
    <p:extLst>
      <p:ext uri="{BB962C8B-B14F-4D97-AF65-F5344CB8AC3E}">
        <p14:creationId xmlns:p14="http://schemas.microsoft.com/office/powerpoint/2010/main" val="309893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E7323A-8665-4C8C-958C-30A2D244648B}" type="datetimeFigureOut">
              <a:rPr lang="en-US" smtClean="0"/>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6B1663-C323-4D09-9656-C0F5A263247F}" type="slidenum">
              <a:rPr lang="en-US" smtClean="0"/>
              <a:t>‹#›</a:t>
            </a:fld>
            <a:endParaRPr lang="en-US"/>
          </a:p>
        </p:txBody>
      </p:sp>
    </p:spTree>
    <p:extLst>
      <p:ext uri="{BB962C8B-B14F-4D97-AF65-F5344CB8AC3E}">
        <p14:creationId xmlns:p14="http://schemas.microsoft.com/office/powerpoint/2010/main" val="33954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E7323A-8665-4C8C-958C-30A2D244648B}" type="datetimeFigureOut">
              <a:rPr lang="en-US" smtClean="0"/>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6B1663-C323-4D09-9656-C0F5A263247F}" type="slidenum">
              <a:rPr lang="en-US" smtClean="0"/>
              <a:t>‹#›</a:t>
            </a:fld>
            <a:endParaRPr lang="en-US"/>
          </a:p>
        </p:txBody>
      </p:sp>
    </p:spTree>
    <p:extLst>
      <p:ext uri="{BB962C8B-B14F-4D97-AF65-F5344CB8AC3E}">
        <p14:creationId xmlns:p14="http://schemas.microsoft.com/office/powerpoint/2010/main" val="3335530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DE7323A-8665-4C8C-958C-30A2D244648B}" type="datetimeFigureOut">
              <a:rPr lang="en-US" smtClean="0"/>
              <a:t>11/20/2021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46B1663-C323-4D09-9656-C0F5A263247F}" type="slidenum">
              <a:rPr lang="en-US" smtClean="0"/>
              <a:t>‹#›</a:t>
            </a:fld>
            <a:endParaRPr lang="en-US"/>
          </a:p>
        </p:txBody>
      </p:sp>
    </p:spTree>
    <p:extLst>
      <p:ext uri="{BB962C8B-B14F-4D97-AF65-F5344CB8AC3E}">
        <p14:creationId xmlns:p14="http://schemas.microsoft.com/office/powerpoint/2010/main" val="4200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DE7323A-8665-4C8C-958C-30A2D244648B}" type="datetimeFigureOut">
              <a:rPr lang="en-US" smtClean="0"/>
              <a:t>11/20/2021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46B1663-C323-4D09-9656-C0F5A263247F}" type="slidenum">
              <a:rPr lang="en-US" smtClean="0"/>
              <a:t>‹#›</a:t>
            </a:fld>
            <a:endParaRPr lang="en-US"/>
          </a:p>
        </p:txBody>
      </p:sp>
    </p:spTree>
    <p:extLst>
      <p:ext uri="{BB962C8B-B14F-4D97-AF65-F5344CB8AC3E}">
        <p14:creationId xmlns:p14="http://schemas.microsoft.com/office/powerpoint/2010/main" val="283864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DE7323A-8665-4C8C-958C-30A2D244648B}"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6B1663-C323-4D09-9656-C0F5A263247F}" type="slidenum">
              <a:rPr lang="en-US" smtClean="0"/>
              <a:t>‹#›</a:t>
            </a:fld>
            <a:endParaRPr lang="en-US"/>
          </a:p>
        </p:txBody>
      </p:sp>
    </p:spTree>
    <p:extLst>
      <p:ext uri="{BB962C8B-B14F-4D97-AF65-F5344CB8AC3E}">
        <p14:creationId xmlns:p14="http://schemas.microsoft.com/office/powerpoint/2010/main" val="158956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DE7323A-8665-4C8C-958C-30A2D244648B}" type="datetimeFigureOut">
              <a:rPr lang="en-US" smtClean="0"/>
              <a:t>11/20/2021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46B1663-C323-4D09-9656-C0F5A263247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214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97280" y="758952"/>
            <a:ext cx="10058400" cy="3892168"/>
          </a:xfrm>
        </p:spPr>
        <p:txBody>
          <a:bodyPr>
            <a:normAutofit/>
          </a:bodyPr>
          <a:lstStyle/>
          <a:p>
            <a:r>
              <a:rPr lang="en-US" dirty="0"/>
              <a:t>Chest imaging </a:t>
            </a: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5225240"/>
            <a:ext cx="10058400" cy="1143000"/>
          </a:xfrm>
        </p:spPr>
        <p:txBody>
          <a:bodyPr>
            <a:normAutofit/>
          </a:bodyPr>
          <a:lstStyle/>
          <a:p>
            <a:r>
              <a:rPr lang="en-US" b="1" dirty="0">
                <a:solidFill>
                  <a:srgbClr val="FFFFFF"/>
                </a:solidFill>
              </a:rPr>
              <a:t>Lecture two</a:t>
            </a:r>
          </a:p>
          <a:p>
            <a:r>
              <a:rPr lang="en-US" b="1" dirty="0">
                <a:solidFill>
                  <a:srgbClr val="FFFFFF"/>
                </a:solidFill>
              </a:rPr>
              <a:t>Dr. Marwa </a:t>
            </a:r>
            <a:r>
              <a:rPr lang="en-US" b="1" dirty="0" err="1">
                <a:solidFill>
                  <a:srgbClr val="FFFFFF"/>
                </a:solidFill>
              </a:rPr>
              <a:t>majid</a:t>
            </a:r>
            <a:r>
              <a:rPr lang="en-US" b="1" dirty="0">
                <a:solidFill>
                  <a:srgbClr val="FFFFFF"/>
                </a:solidFill>
              </a:rPr>
              <a:t> Aladhab</a:t>
            </a: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28340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1.Diffuse pulmonary shadowing </a:t>
            </a:r>
          </a:p>
        </p:txBody>
      </p:sp>
      <p:sp>
        <p:nvSpPr>
          <p:cNvPr id="3" name="Content Placeholder 2"/>
          <p:cNvSpPr>
            <a:spLocks noGrp="1"/>
          </p:cNvSpPr>
          <p:nvPr>
            <p:ph idx="1"/>
          </p:nvPr>
        </p:nvSpPr>
        <p:spPr>
          <a:xfrm>
            <a:off x="1097280" y="1845734"/>
            <a:ext cx="10582102" cy="4291830"/>
          </a:xfrm>
        </p:spPr>
        <p:txBody>
          <a:bodyPr>
            <a:noAutofit/>
          </a:bodyPr>
          <a:lstStyle/>
          <a:p>
            <a:r>
              <a:rPr lang="en-US" sz="2800" dirty="0"/>
              <a:t>A- alveolar opacification</a:t>
            </a:r>
          </a:p>
          <a:p>
            <a:r>
              <a:rPr lang="en-US" sz="2800" dirty="0"/>
              <a:t>B- interstitial shadowing</a:t>
            </a:r>
          </a:p>
          <a:p>
            <a:r>
              <a:rPr lang="en-US" sz="2800" b="1" u="sng" dirty="0">
                <a:solidFill>
                  <a:srgbClr val="C00000"/>
                </a:solidFill>
              </a:rPr>
              <a:t>Alveolar opacification (consolidation)</a:t>
            </a:r>
          </a:p>
          <a:p>
            <a:r>
              <a:rPr lang="en-US" sz="2800" b="1" dirty="0">
                <a:solidFill>
                  <a:schemeClr val="tx1"/>
                </a:solidFill>
              </a:rPr>
              <a:t>Causes: </a:t>
            </a:r>
            <a:r>
              <a:rPr lang="en-US" sz="2800" dirty="0"/>
              <a:t>edema, inflammatory fluid, blood, protein or </a:t>
            </a:r>
            <a:r>
              <a:rPr lang="en-US" sz="2800" dirty="0" err="1"/>
              <a:t>tumour</a:t>
            </a:r>
            <a:r>
              <a:rPr lang="en-US" sz="2800" dirty="0"/>
              <a:t> cells.</a:t>
            </a:r>
          </a:p>
          <a:p>
            <a:pPr>
              <a:buFont typeface="Wingdings" panose="05000000000000000000" pitchFamily="2" charset="2"/>
              <a:buChar char="§"/>
            </a:pPr>
            <a:r>
              <a:rPr lang="en-US" sz="2800" dirty="0"/>
              <a:t>All have the same soft tissue density on CXR so the appearances are often non-specific.</a:t>
            </a:r>
          </a:p>
          <a:p>
            <a:pPr>
              <a:buFont typeface="Wingdings" panose="05000000000000000000" pitchFamily="2" charset="2"/>
              <a:buChar char="§"/>
            </a:pPr>
            <a:r>
              <a:rPr lang="en-US" sz="2800" dirty="0"/>
              <a:t>Definite diagnosis is usually only made where the CXR findings are correlated with the clinical signs and symptoms.</a:t>
            </a:r>
          </a:p>
        </p:txBody>
      </p:sp>
    </p:spTree>
    <p:extLst>
      <p:ext uri="{BB962C8B-B14F-4D97-AF65-F5344CB8AC3E}">
        <p14:creationId xmlns:p14="http://schemas.microsoft.com/office/powerpoint/2010/main" val="2142087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09011" y="274963"/>
            <a:ext cx="3084844" cy="2103875"/>
          </a:xfrm>
        </p:spPr>
        <p:txBody>
          <a:bodyPr>
            <a:normAutofit/>
          </a:bodyPr>
          <a:lstStyle/>
          <a:p>
            <a:r>
              <a:rPr lang="en-US" sz="3600" dirty="0">
                <a:solidFill>
                  <a:srgbClr val="FFFFFF"/>
                </a:solidFill>
              </a:rPr>
              <a:t>CXR signs of alveolar shadowing:</a:t>
            </a:r>
          </a:p>
        </p:txBody>
      </p:sp>
      <p:sp>
        <p:nvSpPr>
          <p:cNvPr id="3" name="Content Placeholder 2"/>
          <p:cNvSpPr>
            <a:spLocks noGrp="1"/>
          </p:cNvSpPr>
          <p:nvPr>
            <p:ph idx="1"/>
          </p:nvPr>
        </p:nvSpPr>
        <p:spPr>
          <a:xfrm>
            <a:off x="136187" y="2653800"/>
            <a:ext cx="3786604" cy="3756728"/>
          </a:xfrm>
        </p:spPr>
        <p:txBody>
          <a:bodyPr>
            <a:normAutofit/>
          </a:bodyPr>
          <a:lstStyle/>
          <a:p>
            <a:r>
              <a:rPr lang="en-US" sz="2800" dirty="0">
                <a:solidFill>
                  <a:srgbClr val="FFFFFF"/>
                </a:solidFill>
              </a:rPr>
              <a:t>• Opacity tends to appear rapidly after the onset of symptoms</a:t>
            </a:r>
          </a:p>
          <a:p>
            <a:r>
              <a:rPr lang="en-US" sz="2800" dirty="0">
                <a:solidFill>
                  <a:srgbClr val="FFFFFF"/>
                </a:solidFill>
              </a:rPr>
              <a:t>• Fluffy, ill-defined areas of opacification</a:t>
            </a:r>
          </a:p>
          <a:p>
            <a:r>
              <a:rPr lang="en-US" sz="2800" dirty="0">
                <a:solidFill>
                  <a:srgbClr val="FFFFFF"/>
                </a:solidFill>
              </a:rPr>
              <a:t>• Areas of consolidation tend to coalesce</a:t>
            </a:r>
          </a:p>
          <a:p>
            <a:r>
              <a:rPr lang="en-US" sz="2800" dirty="0">
                <a:solidFill>
                  <a:srgbClr val="FFFFFF"/>
                </a:solidFill>
              </a:rPr>
              <a:t>• Air bronchograms</a:t>
            </a:r>
          </a:p>
        </p:txBody>
      </p:sp>
      <p:sp>
        <p:nvSpPr>
          <p:cNvPr id="13" name="Rectangle 12">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rotWithShape="1">
          <a:blip r:embed="rId2"/>
          <a:srcRect r="-1" b="10637"/>
          <a:stretch/>
        </p:blipFill>
        <p:spPr>
          <a:xfrm>
            <a:off x="4742017" y="640080"/>
            <a:ext cx="6798082" cy="5577840"/>
          </a:xfrm>
          <a:prstGeom prst="rect">
            <a:avLst/>
          </a:prstGeom>
        </p:spPr>
      </p:pic>
    </p:spTree>
    <p:extLst>
      <p:ext uri="{BB962C8B-B14F-4D97-AF65-F5344CB8AC3E}">
        <p14:creationId xmlns:p14="http://schemas.microsoft.com/office/powerpoint/2010/main" val="1837100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7622" y="274963"/>
            <a:ext cx="3084844" cy="2103875"/>
          </a:xfrm>
        </p:spPr>
        <p:txBody>
          <a:bodyPr>
            <a:normAutofit/>
          </a:bodyPr>
          <a:lstStyle/>
          <a:p>
            <a:r>
              <a:rPr lang="en-US" sz="3600" dirty="0">
                <a:solidFill>
                  <a:srgbClr val="FFFFFF"/>
                </a:solidFill>
              </a:rPr>
              <a:t>Air bronchogram</a:t>
            </a:r>
          </a:p>
        </p:txBody>
      </p:sp>
      <p:sp>
        <p:nvSpPr>
          <p:cNvPr id="3" name="Content Placeholder 2"/>
          <p:cNvSpPr>
            <a:spLocks noGrp="1"/>
          </p:cNvSpPr>
          <p:nvPr>
            <p:ph idx="1"/>
          </p:nvPr>
        </p:nvSpPr>
        <p:spPr>
          <a:xfrm>
            <a:off x="492371" y="2653800"/>
            <a:ext cx="3084844" cy="3335519"/>
          </a:xfrm>
        </p:spPr>
        <p:txBody>
          <a:bodyPr>
            <a:normAutofit fontScale="92500" lnSpcReduction="10000"/>
          </a:bodyPr>
          <a:lstStyle/>
          <a:p>
            <a:pPr>
              <a:buFont typeface="Wingdings" panose="05000000000000000000" pitchFamily="2" charset="2"/>
              <a:buChar char="§"/>
            </a:pPr>
            <a:r>
              <a:rPr lang="en-US" sz="2800" dirty="0">
                <a:solidFill>
                  <a:srgbClr val="FFFFFF"/>
                </a:solidFill>
              </a:rPr>
              <a:t>air-filled bronchi can be seen as they are outlined by surrounding consolidated lung.</a:t>
            </a:r>
          </a:p>
          <a:p>
            <a:pPr>
              <a:buFont typeface="Wingdings" panose="05000000000000000000" pitchFamily="2" charset="2"/>
              <a:buChar char="§"/>
            </a:pPr>
            <a:r>
              <a:rPr lang="en-US" sz="2800" dirty="0">
                <a:solidFill>
                  <a:srgbClr val="FFFFFF"/>
                </a:solidFill>
              </a:rPr>
              <a:t>air bronchograms are not seen in pleural or mediastinal processes.</a:t>
            </a:r>
          </a:p>
        </p:txBody>
      </p:sp>
      <p:sp>
        <p:nvSpPr>
          <p:cNvPr id="14" name="Rectangle 13">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p:nvPicPr>
        <p:blipFill rotWithShape="1">
          <a:blip r:embed="rId2"/>
          <a:srcRect t="7025" r="-1" b="-1"/>
          <a:stretch/>
        </p:blipFill>
        <p:spPr>
          <a:xfrm>
            <a:off x="4742017" y="640080"/>
            <a:ext cx="6798082" cy="5577840"/>
          </a:xfrm>
          <a:prstGeom prst="rect">
            <a:avLst/>
          </a:prstGeom>
        </p:spPr>
      </p:pic>
    </p:spTree>
    <p:extLst>
      <p:ext uri="{BB962C8B-B14F-4D97-AF65-F5344CB8AC3E}">
        <p14:creationId xmlns:p14="http://schemas.microsoft.com/office/powerpoint/2010/main" val="2056131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3054" y="457200"/>
            <a:ext cx="9891960" cy="5797548"/>
          </a:xfrm>
          <a:prstGeom prst="rect">
            <a:avLst/>
          </a:prstGeom>
        </p:spPr>
      </p:pic>
    </p:spTree>
    <p:extLst>
      <p:ext uri="{BB962C8B-B14F-4D97-AF65-F5344CB8AC3E}">
        <p14:creationId xmlns:p14="http://schemas.microsoft.com/office/powerpoint/2010/main" val="3742366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600">
                <a:solidFill>
                  <a:srgbClr val="FFFFFF"/>
                </a:solidFill>
              </a:rPr>
              <a:t>Patterns of distribution of alveolar shadowing</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413663" cy="5646208"/>
          </a:xfrm>
        </p:spPr>
        <p:txBody>
          <a:bodyPr anchor="ctr">
            <a:normAutofit/>
          </a:bodyPr>
          <a:lstStyle/>
          <a:p>
            <a:r>
              <a:rPr lang="en-US" sz="2800" dirty="0"/>
              <a:t>• Segmental or lobar distribution</a:t>
            </a:r>
          </a:p>
          <a:p>
            <a:r>
              <a:rPr lang="en-US" sz="2800" dirty="0"/>
              <a:t>• Bilateral opacification spreading from the hilar regions into the lungs with relative sparing of the peripheral lungs, sometimes referred to as a </a:t>
            </a:r>
            <a:r>
              <a:rPr lang="en-US" sz="2800" b="1" dirty="0"/>
              <a:t>‘bat wing’ </a:t>
            </a:r>
            <a:r>
              <a:rPr lang="en-US" sz="2800" dirty="0"/>
              <a:t>distribution</a:t>
            </a:r>
          </a:p>
          <a:p>
            <a:r>
              <a:rPr lang="en-US" sz="2800" dirty="0"/>
              <a:t>• Bilateral opacification involving the peripheral lungs with relative sparing of the central regions, sometimes referred to as </a:t>
            </a:r>
            <a:r>
              <a:rPr lang="en-US" sz="2800" b="1" dirty="0"/>
              <a:t>‘reversed bat wing’ </a:t>
            </a:r>
            <a:r>
              <a:rPr lang="en-US" sz="2800" dirty="0"/>
              <a:t>distribution.</a:t>
            </a:r>
          </a:p>
          <a:p>
            <a:r>
              <a:rPr lang="en-US" sz="2800" u="sng" dirty="0"/>
              <a:t>Alveolar opacification may be acute or chronic.</a:t>
            </a:r>
          </a:p>
        </p:txBody>
      </p:sp>
    </p:spTree>
    <p:extLst>
      <p:ext uri="{BB962C8B-B14F-4D97-AF65-F5344CB8AC3E}">
        <p14:creationId xmlns:p14="http://schemas.microsoft.com/office/powerpoint/2010/main" val="229914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605896"/>
            <a:ext cx="3084844" cy="5646208"/>
          </a:xfrm>
        </p:spPr>
        <p:txBody>
          <a:bodyPr anchor="ctr">
            <a:normAutofit/>
          </a:bodyPr>
          <a:lstStyle/>
          <a:p>
            <a:r>
              <a:rPr lang="en-US" sz="3600">
                <a:solidFill>
                  <a:srgbClr val="FFFFFF"/>
                </a:solidFill>
              </a:rPr>
              <a:t>Causes of alveolar opacification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413663" cy="5646208"/>
          </a:xfrm>
        </p:spPr>
        <p:txBody>
          <a:bodyPr anchor="ctr">
            <a:normAutofit/>
          </a:bodyPr>
          <a:lstStyle/>
          <a:p>
            <a:r>
              <a:rPr lang="en-US" sz="2800" b="1" dirty="0"/>
              <a:t>Segmental/lobar alveolar pattern:</a:t>
            </a:r>
          </a:p>
          <a:p>
            <a:r>
              <a:rPr lang="en-US" sz="2800" dirty="0"/>
              <a:t>• Pneumonia</a:t>
            </a:r>
          </a:p>
          <a:p>
            <a:r>
              <a:rPr lang="en-US" sz="2800" dirty="0"/>
              <a:t>• Segmental/lobar collapse</a:t>
            </a:r>
          </a:p>
          <a:p>
            <a:r>
              <a:rPr lang="en-US" sz="2800" dirty="0"/>
              <a:t>• Pulmonary infarct</a:t>
            </a:r>
          </a:p>
          <a:p>
            <a:r>
              <a:rPr lang="en-US" sz="2800" dirty="0"/>
              <a:t>• Alveolar cell carcinoma</a:t>
            </a:r>
          </a:p>
          <a:p>
            <a:r>
              <a:rPr lang="en-US" sz="2800" dirty="0"/>
              <a:t>• Contusion</a:t>
            </a:r>
          </a:p>
        </p:txBody>
      </p:sp>
    </p:spTree>
    <p:extLst>
      <p:ext uri="{BB962C8B-B14F-4D97-AF65-F5344CB8AC3E}">
        <p14:creationId xmlns:p14="http://schemas.microsoft.com/office/powerpoint/2010/main" val="22248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4688" y="193964"/>
            <a:ext cx="6733887" cy="6060498"/>
          </a:xfrm>
          <a:prstGeom prst="rect">
            <a:avLst/>
          </a:prstGeom>
        </p:spPr>
      </p:pic>
    </p:spTree>
    <p:extLst>
      <p:ext uri="{BB962C8B-B14F-4D97-AF65-F5344CB8AC3E}">
        <p14:creationId xmlns:p14="http://schemas.microsoft.com/office/powerpoint/2010/main" val="560222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413663" cy="5646208"/>
          </a:xfrm>
        </p:spPr>
        <p:txBody>
          <a:bodyPr anchor="ctr">
            <a:normAutofit/>
          </a:bodyPr>
          <a:lstStyle/>
          <a:p>
            <a:r>
              <a:rPr lang="en-US" sz="2800" b="1" u="sng" dirty="0"/>
              <a:t>Acute</a:t>
            </a:r>
            <a:r>
              <a:rPr lang="en-US" sz="2800" b="1" dirty="0"/>
              <a:t> bilateral central ‘bat wing’ pattern:</a:t>
            </a:r>
          </a:p>
          <a:p>
            <a:r>
              <a:rPr lang="en-US" sz="2800" dirty="0"/>
              <a:t>• Pulmonary edema</a:t>
            </a:r>
          </a:p>
          <a:p>
            <a:r>
              <a:rPr lang="en-US" sz="2800" dirty="0"/>
              <a:t>• Pneumonia: </a:t>
            </a:r>
            <a:r>
              <a:rPr lang="en-US" sz="2800" i="1" dirty="0"/>
              <a:t>Pneumocystis </a:t>
            </a:r>
            <a:r>
              <a:rPr lang="en-US" sz="2800" i="1" dirty="0" err="1"/>
              <a:t>jiroveci</a:t>
            </a:r>
            <a:r>
              <a:rPr lang="en-US" sz="2800" i="1" dirty="0"/>
              <a:t> </a:t>
            </a:r>
            <a:r>
              <a:rPr lang="en-US" sz="2800" dirty="0"/>
              <a:t>pneumonia; TB; viral pneumonias; Mycoplasma</a:t>
            </a:r>
          </a:p>
          <a:p>
            <a:r>
              <a:rPr lang="en-US" sz="2800" dirty="0"/>
              <a:t>• Pulmonary hemorrhage: Goodpasture’s syndrome; anticoagulants; bleeding diathesis: hemophilia, disseminated intravascular coagulation (DIC).</a:t>
            </a:r>
          </a:p>
        </p:txBody>
      </p:sp>
    </p:spTree>
    <p:extLst>
      <p:ext uri="{BB962C8B-B14F-4D97-AF65-F5344CB8AC3E}">
        <p14:creationId xmlns:p14="http://schemas.microsoft.com/office/powerpoint/2010/main" val="2017308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5907" y="263236"/>
            <a:ext cx="6423601" cy="5915891"/>
          </a:xfrm>
          <a:prstGeom prst="rect">
            <a:avLst/>
          </a:prstGeom>
        </p:spPr>
      </p:pic>
    </p:spTree>
    <p:extLst>
      <p:ext uri="{BB962C8B-B14F-4D97-AF65-F5344CB8AC3E}">
        <p14:creationId xmlns:p14="http://schemas.microsoft.com/office/powerpoint/2010/main" val="2787887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760163" cy="5646208"/>
          </a:xfrm>
        </p:spPr>
        <p:txBody>
          <a:bodyPr anchor="ctr">
            <a:normAutofit/>
          </a:bodyPr>
          <a:lstStyle/>
          <a:p>
            <a:r>
              <a:rPr lang="en-US" sz="2800" b="1" u="sng" dirty="0"/>
              <a:t>Chronic</a:t>
            </a:r>
            <a:r>
              <a:rPr lang="en-US" sz="2800" b="1" dirty="0"/>
              <a:t> bilateral central ‘bat wing’ pattern:</a:t>
            </a:r>
          </a:p>
          <a:p>
            <a:r>
              <a:rPr lang="en-US" sz="2800" dirty="0"/>
              <a:t>• Atypical pneumonia: tuberculosis (TB), fungi</a:t>
            </a:r>
          </a:p>
          <a:p>
            <a:r>
              <a:rPr lang="en-US" sz="2800" dirty="0"/>
              <a:t>• Lymphoma/leukaemia</a:t>
            </a:r>
          </a:p>
          <a:p>
            <a:r>
              <a:rPr lang="en-US" sz="2800" dirty="0"/>
              <a:t>• Sarcoidosis: interstitial form much more common</a:t>
            </a:r>
          </a:p>
          <a:p>
            <a:r>
              <a:rPr lang="en-US" sz="2800" dirty="0"/>
              <a:t>• Pulmonary alveolar proteinosis</a:t>
            </a:r>
          </a:p>
          <a:p>
            <a:r>
              <a:rPr lang="en-US" sz="2800" dirty="0"/>
              <a:t>• Alveolar cell carcinoma: localized form more common.</a:t>
            </a:r>
          </a:p>
        </p:txBody>
      </p:sp>
    </p:spTree>
    <p:extLst>
      <p:ext uri="{BB962C8B-B14F-4D97-AF65-F5344CB8AC3E}">
        <p14:creationId xmlns:p14="http://schemas.microsoft.com/office/powerpoint/2010/main" val="433914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9" name="Rectangle 28">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FD408D-E885-491B-B795-6B8499695729}"/>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Homework</a:t>
            </a:r>
          </a:p>
        </p:txBody>
      </p:sp>
      <p:pic>
        <p:nvPicPr>
          <p:cNvPr id="4" name="Picture 3" descr="Neat empty education desk">
            <a:extLst>
              <a:ext uri="{FF2B5EF4-FFF2-40B4-BE49-F238E27FC236}">
                <a16:creationId xmlns:a16="http://schemas.microsoft.com/office/drawing/2014/main" id="{B0366A31-7009-48A2-9A29-D975D2103739}"/>
              </a:ext>
            </a:extLst>
          </p:cNvPr>
          <p:cNvPicPr>
            <a:picLocks noChangeAspect="1"/>
          </p:cNvPicPr>
          <p:nvPr/>
        </p:nvPicPr>
        <p:blipFill rotWithShape="1">
          <a:blip r:embed="rId2"/>
          <a:srcRect t="33144" r="-1" b="17413"/>
          <a:stretch/>
        </p:blipFill>
        <p:spPr>
          <a:xfrm>
            <a:off x="635457" y="640080"/>
            <a:ext cx="10916463" cy="3602736"/>
          </a:xfrm>
          <a:prstGeom prst="rect">
            <a:avLst/>
          </a:prstGeom>
        </p:spPr>
      </p:pic>
      <p:cxnSp>
        <p:nvCxnSpPr>
          <p:cNvPr id="31" name="Straight Connector 30">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0682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9601" y="124691"/>
            <a:ext cx="5684908" cy="6125978"/>
          </a:xfrm>
          <a:prstGeom prst="rect">
            <a:avLst/>
          </a:prstGeom>
        </p:spPr>
      </p:pic>
    </p:spTree>
    <p:extLst>
      <p:ext uri="{BB962C8B-B14F-4D97-AF65-F5344CB8AC3E}">
        <p14:creationId xmlns:p14="http://schemas.microsoft.com/office/powerpoint/2010/main" val="2110748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05896"/>
            <a:ext cx="6794988" cy="5646208"/>
          </a:xfrm>
        </p:spPr>
        <p:txBody>
          <a:bodyPr anchor="ctr">
            <a:normAutofit/>
          </a:bodyPr>
          <a:lstStyle/>
          <a:p>
            <a:r>
              <a:rPr lang="en-US" sz="2800" b="1" dirty="0"/>
              <a:t>Reversed ‘bat wing’ pattern:</a:t>
            </a:r>
          </a:p>
          <a:p>
            <a:r>
              <a:rPr lang="en-US" sz="2800" dirty="0"/>
              <a:t>• Loeffler’s syndrome: transient pulmonary infiltrates associated with blood eosinophilia</a:t>
            </a:r>
          </a:p>
          <a:p>
            <a:r>
              <a:rPr lang="en-US" sz="2800" dirty="0"/>
              <a:t>• Chronic organizing pneumonia (COP)</a:t>
            </a:r>
          </a:p>
          <a:p>
            <a:r>
              <a:rPr lang="en-US" sz="2800" dirty="0"/>
              <a:t>• Wegener granulomatosis</a:t>
            </a:r>
          </a:p>
          <a:p>
            <a:r>
              <a:rPr lang="en-US" sz="2800" dirty="0"/>
              <a:t>• Fat embolism: occurs 1–2 days after major trauma, particularly with fractures of the large bones of the lower limbs.</a:t>
            </a:r>
          </a:p>
        </p:txBody>
      </p:sp>
    </p:spTree>
    <p:extLst>
      <p:ext uri="{BB962C8B-B14F-4D97-AF65-F5344CB8AC3E}">
        <p14:creationId xmlns:p14="http://schemas.microsoft.com/office/powerpoint/2010/main" val="1290138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28109" y="401782"/>
            <a:ext cx="5638800" cy="5745300"/>
          </a:xfrm>
          <a:prstGeom prst="rect">
            <a:avLst/>
          </a:prstGeom>
        </p:spPr>
      </p:pic>
    </p:spTree>
    <p:extLst>
      <p:ext uri="{BB962C8B-B14F-4D97-AF65-F5344CB8AC3E}">
        <p14:creationId xmlns:p14="http://schemas.microsoft.com/office/powerpoint/2010/main" val="3179469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DE3B93A-6105-4E0D-ABE7-1711117A8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2256" y="642257"/>
            <a:ext cx="3417677" cy="5226837"/>
          </a:xfrm>
        </p:spPr>
        <p:txBody>
          <a:bodyPr anchor="t">
            <a:normAutofit/>
          </a:bodyPr>
          <a:lstStyle/>
          <a:p>
            <a:r>
              <a:rPr lang="en-US" dirty="0">
                <a:solidFill>
                  <a:srgbClr val="FF0000"/>
                </a:solidFill>
              </a:rPr>
              <a:t>Interstitial opacification</a:t>
            </a:r>
          </a:p>
        </p:txBody>
      </p:sp>
      <p:sp>
        <p:nvSpPr>
          <p:cNvPr id="3" name="Content Placeholder 2"/>
          <p:cNvSpPr>
            <a:spLocks noGrp="1"/>
          </p:cNvSpPr>
          <p:nvPr>
            <p:ph idx="1"/>
          </p:nvPr>
        </p:nvSpPr>
        <p:spPr>
          <a:xfrm>
            <a:off x="4059934" y="642258"/>
            <a:ext cx="7500696" cy="3091682"/>
          </a:xfrm>
        </p:spPr>
        <p:txBody>
          <a:bodyPr>
            <a:normAutofit/>
          </a:bodyPr>
          <a:lstStyle/>
          <a:p>
            <a:r>
              <a:rPr lang="en-US" sz="2400" dirty="0"/>
              <a:t>Three patterns: linear (reticular), nodular and honeycomb pattern. </a:t>
            </a:r>
          </a:p>
          <a:p>
            <a:r>
              <a:rPr lang="en-US" sz="2400" dirty="0"/>
              <a:t>These patterns may occur separately, or together in the same patient with considerable overlap in appearances.</a:t>
            </a:r>
          </a:p>
        </p:txBody>
      </p:sp>
      <p:pic>
        <p:nvPicPr>
          <p:cNvPr id="4" name="Picture 3"/>
          <p:cNvPicPr>
            <a:picLocks noChangeAspect="1"/>
          </p:cNvPicPr>
          <p:nvPr/>
        </p:nvPicPr>
        <p:blipFill rotWithShape="1">
          <a:blip r:embed="rId2"/>
          <a:srcRect t="36465" b="12222"/>
          <a:stretch/>
        </p:blipFill>
        <p:spPr>
          <a:xfrm>
            <a:off x="836810" y="2463359"/>
            <a:ext cx="9940759" cy="3825678"/>
          </a:xfrm>
          <a:prstGeom prst="rect">
            <a:avLst/>
          </a:prstGeom>
        </p:spPr>
      </p:pic>
      <p:sp>
        <p:nvSpPr>
          <p:cNvPr id="26" name="Rectangle 25">
            <a:extLst>
              <a:ext uri="{FF2B5EF4-FFF2-40B4-BE49-F238E27FC236}">
                <a16:creationId xmlns:a16="http://schemas.microsoft.com/office/drawing/2014/main" id="{1924D57B-FEC9-4779-B514-732685B87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55EFD2BD-6E0E-4450-A3FF-5D1EA322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1971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2053" y="369926"/>
            <a:ext cx="3084844" cy="997510"/>
          </a:xfrm>
        </p:spPr>
        <p:txBody>
          <a:bodyPr>
            <a:normAutofit/>
          </a:bodyPr>
          <a:lstStyle/>
          <a:p>
            <a:r>
              <a:rPr lang="en-US" sz="3600" dirty="0">
                <a:solidFill>
                  <a:srgbClr val="FFFFFF"/>
                </a:solidFill>
              </a:rPr>
              <a:t>Linear pattern</a:t>
            </a:r>
          </a:p>
        </p:txBody>
      </p:sp>
      <p:sp>
        <p:nvSpPr>
          <p:cNvPr id="3" name="Content Placeholder 2"/>
          <p:cNvSpPr>
            <a:spLocks noGrp="1"/>
          </p:cNvSpPr>
          <p:nvPr>
            <p:ph idx="1"/>
          </p:nvPr>
        </p:nvSpPr>
        <p:spPr>
          <a:xfrm>
            <a:off x="136187" y="1737362"/>
            <a:ext cx="3850612" cy="4750712"/>
          </a:xfrm>
        </p:spPr>
        <p:txBody>
          <a:bodyPr>
            <a:normAutofit fontScale="92500"/>
          </a:bodyPr>
          <a:lstStyle/>
          <a:p>
            <a:r>
              <a:rPr lang="en-US" sz="2800" dirty="0">
                <a:solidFill>
                  <a:srgbClr val="FFFFFF"/>
                </a:solidFill>
              </a:rPr>
              <a:t>• Network of fine lines running through the lungs</a:t>
            </a:r>
          </a:p>
          <a:p>
            <a:r>
              <a:rPr lang="en-US" sz="2800" dirty="0">
                <a:solidFill>
                  <a:srgbClr val="FFFFFF"/>
                </a:solidFill>
              </a:rPr>
              <a:t>• Lines are due to thickened connective tissue septa</a:t>
            </a:r>
          </a:p>
          <a:p>
            <a:r>
              <a:rPr lang="en-US" sz="2800" dirty="0">
                <a:solidFill>
                  <a:srgbClr val="FFFFFF"/>
                </a:solidFill>
              </a:rPr>
              <a:t>• Kerley A lines: long, thin lines in the upper lobes</a:t>
            </a:r>
          </a:p>
          <a:p>
            <a:r>
              <a:rPr lang="en-US" sz="2800" dirty="0">
                <a:solidFill>
                  <a:srgbClr val="FFFFFF"/>
                </a:solidFill>
              </a:rPr>
              <a:t>• Kerley B lines: short, thin lines predominantly in the lower zones extending 1–2 cm horizontally inwards from the lung surface.</a:t>
            </a:r>
          </a:p>
        </p:txBody>
      </p:sp>
      <p:sp>
        <p:nvSpPr>
          <p:cNvPr id="13" name="Rectangle 12">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rotWithShape="1">
          <a:blip r:embed="rId3"/>
          <a:srcRect l="2748" t="2974" r="2954" b="3423"/>
          <a:stretch/>
        </p:blipFill>
        <p:spPr>
          <a:xfrm>
            <a:off x="5070427" y="640080"/>
            <a:ext cx="6141262" cy="5577840"/>
          </a:xfrm>
          <a:prstGeom prst="rect">
            <a:avLst/>
          </a:prstGeom>
        </p:spPr>
      </p:pic>
    </p:spTree>
    <p:extLst>
      <p:ext uri="{BB962C8B-B14F-4D97-AF65-F5344CB8AC3E}">
        <p14:creationId xmlns:p14="http://schemas.microsoft.com/office/powerpoint/2010/main" val="361283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989" y="863911"/>
            <a:ext cx="3084844" cy="835591"/>
          </a:xfrm>
        </p:spPr>
        <p:txBody>
          <a:bodyPr>
            <a:normAutofit/>
          </a:bodyPr>
          <a:lstStyle/>
          <a:p>
            <a:r>
              <a:rPr lang="en-US" sz="3600" dirty="0">
                <a:solidFill>
                  <a:srgbClr val="FFFFFF"/>
                </a:solidFill>
              </a:rPr>
              <a:t>Nodular pattern</a:t>
            </a:r>
          </a:p>
        </p:txBody>
      </p:sp>
      <p:sp>
        <p:nvSpPr>
          <p:cNvPr id="3" name="Content Placeholder 2"/>
          <p:cNvSpPr>
            <a:spLocks noGrp="1"/>
          </p:cNvSpPr>
          <p:nvPr>
            <p:ph idx="1"/>
          </p:nvPr>
        </p:nvSpPr>
        <p:spPr>
          <a:xfrm>
            <a:off x="492371" y="1994170"/>
            <a:ext cx="3418148" cy="4484451"/>
          </a:xfrm>
        </p:spPr>
        <p:txBody>
          <a:bodyPr>
            <a:normAutofit/>
          </a:bodyPr>
          <a:lstStyle/>
          <a:p>
            <a:r>
              <a:rPr lang="en-US" sz="2800" dirty="0">
                <a:solidFill>
                  <a:srgbClr val="FFFFFF"/>
                </a:solidFill>
              </a:rPr>
              <a:t>• Nodules due to interstitial disease are small (1–5 mm), well defined and not associated with air bronchograms.</a:t>
            </a:r>
          </a:p>
          <a:p>
            <a:r>
              <a:rPr lang="en-US" sz="2800" dirty="0">
                <a:solidFill>
                  <a:srgbClr val="FFFFFF"/>
                </a:solidFill>
              </a:rPr>
              <a:t>• Nodules tend to be very numerous and are distributed evenly throughout the lungs.</a:t>
            </a:r>
          </a:p>
        </p:txBody>
      </p:sp>
      <p:sp>
        <p:nvSpPr>
          <p:cNvPr id="13" name="Rectangle 12">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rotWithShape="1">
          <a:blip r:embed="rId2"/>
          <a:srcRect t="7895" r="-1" b="10054"/>
          <a:stretch/>
        </p:blipFill>
        <p:spPr>
          <a:xfrm>
            <a:off x="4742017" y="640080"/>
            <a:ext cx="6798082" cy="5577840"/>
          </a:xfrm>
          <a:prstGeom prst="rect">
            <a:avLst/>
          </a:prstGeom>
        </p:spPr>
      </p:pic>
    </p:spTree>
    <p:extLst>
      <p:ext uri="{BB962C8B-B14F-4D97-AF65-F5344CB8AC3E}">
        <p14:creationId xmlns:p14="http://schemas.microsoft.com/office/powerpoint/2010/main" val="3192608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Honeycomb pattern</a:t>
            </a:r>
          </a:p>
        </p:txBody>
      </p:sp>
      <p:sp>
        <p:nvSpPr>
          <p:cNvPr id="3" name="Content Placeholder 2"/>
          <p:cNvSpPr>
            <a:spLocks noGrp="1"/>
          </p:cNvSpPr>
          <p:nvPr>
            <p:ph idx="1"/>
          </p:nvPr>
        </p:nvSpPr>
        <p:spPr>
          <a:xfrm>
            <a:off x="554182" y="1845733"/>
            <a:ext cx="11637818" cy="4527358"/>
          </a:xfrm>
        </p:spPr>
        <p:txBody>
          <a:bodyPr>
            <a:noAutofit/>
          </a:bodyPr>
          <a:lstStyle/>
          <a:p>
            <a:r>
              <a:rPr lang="en-US" sz="2800" dirty="0"/>
              <a:t>• Honeycomb pattern represents the end stage of many of the interstitial processes. May also be seen with tuberous sclerosis, amyloidosis, neurofibromatosis and cystic fibrosis.</a:t>
            </a:r>
          </a:p>
          <a:p>
            <a:r>
              <a:rPr lang="en-US" sz="2800" dirty="0"/>
              <a:t>• Honeycomb pattern implies extensive destruction of pulmonary tissue.</a:t>
            </a:r>
          </a:p>
          <a:p>
            <a:r>
              <a:rPr lang="en-US" sz="2800" dirty="0"/>
              <a:t>• Cysts that range in size from tiny up to 2 cm in diameter replace the lung parenchyma. These cysts have very thin walls.</a:t>
            </a:r>
          </a:p>
          <a:p>
            <a:r>
              <a:rPr lang="en-US" sz="2800" dirty="0"/>
              <a:t>• Normal pulmonary vasculature cannot be seen.</a:t>
            </a:r>
          </a:p>
          <a:p>
            <a:r>
              <a:rPr lang="en-US" sz="2800" dirty="0"/>
              <a:t>• Pneumothorax is a frequent complication of honeycomb lung.</a:t>
            </a:r>
          </a:p>
        </p:txBody>
      </p:sp>
    </p:spTree>
    <p:extLst>
      <p:ext uri="{BB962C8B-B14F-4D97-AF65-F5344CB8AC3E}">
        <p14:creationId xmlns:p14="http://schemas.microsoft.com/office/powerpoint/2010/main" val="2184885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76150" y="304800"/>
            <a:ext cx="9891850" cy="5789164"/>
          </a:xfrm>
          <a:prstGeom prst="rect">
            <a:avLst/>
          </a:prstGeom>
        </p:spPr>
      </p:pic>
    </p:spTree>
    <p:extLst>
      <p:ext uri="{BB962C8B-B14F-4D97-AF65-F5344CB8AC3E}">
        <p14:creationId xmlns:p14="http://schemas.microsoft.com/office/powerpoint/2010/main" val="2645730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Causes of interstitial opacification</a:t>
            </a:r>
          </a:p>
        </p:txBody>
      </p:sp>
      <p:sp>
        <p:nvSpPr>
          <p:cNvPr id="3" name="Content Placeholder 2"/>
          <p:cNvSpPr>
            <a:spLocks noGrp="1"/>
          </p:cNvSpPr>
          <p:nvPr>
            <p:ph idx="1"/>
          </p:nvPr>
        </p:nvSpPr>
        <p:spPr/>
        <p:txBody>
          <a:bodyPr>
            <a:normAutofit/>
          </a:bodyPr>
          <a:lstStyle/>
          <a:p>
            <a:r>
              <a:rPr lang="en-US" sz="2800" dirty="0"/>
              <a:t>The list of interstitial disease processes is extensive. CXR appearances are often non-specific.</a:t>
            </a:r>
          </a:p>
          <a:p>
            <a:r>
              <a:rPr lang="en-US" sz="2800" dirty="0"/>
              <a:t>The clinical presentation, time course (acute or chronic) and HRCT findings help to slightly shorten the differential list.</a:t>
            </a:r>
          </a:p>
          <a:p>
            <a:r>
              <a:rPr lang="en-US" sz="2800" b="1" dirty="0">
                <a:solidFill>
                  <a:srgbClr val="FF0000"/>
                </a:solidFill>
              </a:rPr>
              <a:t>Acute interstitial shadowing:</a:t>
            </a:r>
          </a:p>
          <a:p>
            <a:r>
              <a:rPr lang="en-US" sz="2800" dirty="0"/>
              <a:t>• Interstitial edema: </a:t>
            </a:r>
            <a:r>
              <a:rPr lang="en-US" sz="2800" dirty="0" err="1"/>
              <a:t>Kerley</a:t>
            </a:r>
            <a:r>
              <a:rPr lang="en-US" sz="2800" dirty="0"/>
              <a:t> B lines, cardiac enlargement; pleural effusions</a:t>
            </a:r>
          </a:p>
          <a:p>
            <a:r>
              <a:rPr lang="en-US" sz="2800" dirty="0"/>
              <a:t>• Acute interstitial pneumonia: usually viral.</a:t>
            </a:r>
          </a:p>
        </p:txBody>
      </p:sp>
    </p:spTree>
    <p:extLst>
      <p:ext uri="{BB962C8B-B14F-4D97-AF65-F5344CB8AC3E}">
        <p14:creationId xmlns:p14="http://schemas.microsoft.com/office/powerpoint/2010/main" val="2091500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1878" y="124691"/>
            <a:ext cx="5025540" cy="6186730"/>
          </a:xfrm>
          <a:prstGeom prst="rect">
            <a:avLst/>
          </a:prstGeom>
        </p:spPr>
      </p:pic>
    </p:spTree>
    <p:extLst>
      <p:ext uri="{BB962C8B-B14F-4D97-AF65-F5344CB8AC3E}">
        <p14:creationId xmlns:p14="http://schemas.microsoft.com/office/powerpoint/2010/main" val="164392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16651" y="159327"/>
            <a:ext cx="5132034" cy="6061364"/>
          </a:xfrm>
          <a:prstGeom prst="rect">
            <a:avLst/>
          </a:prstGeom>
        </p:spPr>
      </p:pic>
      <p:sp>
        <p:nvSpPr>
          <p:cNvPr id="3" name="TextBox 2"/>
          <p:cNvSpPr txBox="1"/>
          <p:nvPr/>
        </p:nvSpPr>
        <p:spPr>
          <a:xfrm>
            <a:off x="720436" y="720436"/>
            <a:ext cx="177338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Case 1</a:t>
            </a:r>
          </a:p>
        </p:txBody>
      </p:sp>
    </p:spTree>
    <p:extLst>
      <p:ext uri="{BB962C8B-B14F-4D97-AF65-F5344CB8AC3E}">
        <p14:creationId xmlns:p14="http://schemas.microsoft.com/office/powerpoint/2010/main" val="378800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80" y="1845734"/>
            <a:ext cx="10058400" cy="4361102"/>
          </a:xfrm>
        </p:spPr>
        <p:txBody>
          <a:bodyPr>
            <a:noAutofit/>
          </a:bodyPr>
          <a:lstStyle/>
          <a:p>
            <a:r>
              <a:rPr lang="en-US" sz="2800" b="1" dirty="0">
                <a:solidFill>
                  <a:srgbClr val="FF0000"/>
                </a:solidFill>
              </a:rPr>
              <a:t>Subacute interstitial shadowing:</a:t>
            </a:r>
          </a:p>
          <a:p>
            <a:r>
              <a:rPr lang="en-US" sz="2800" dirty="0"/>
              <a:t>• </a:t>
            </a:r>
            <a:r>
              <a:rPr lang="en-US" sz="2800" dirty="0" err="1"/>
              <a:t>Lymphangitis</a:t>
            </a:r>
            <a:r>
              <a:rPr lang="en-US" sz="2800" dirty="0"/>
              <a:t> </a:t>
            </a:r>
            <a:r>
              <a:rPr lang="en-US" sz="2800" dirty="0" err="1"/>
              <a:t>carcinomatosis</a:t>
            </a:r>
            <a:r>
              <a:rPr lang="en-US" sz="2800" dirty="0"/>
              <a:t>: due to direct malignant infiltration and obstruction of the lymphatic pathways in the pulmonary </a:t>
            </a:r>
            <a:r>
              <a:rPr lang="en-US" sz="2800" dirty="0" err="1"/>
              <a:t>interstitium</a:t>
            </a:r>
            <a:endParaRPr lang="en-US" sz="2800" dirty="0"/>
          </a:p>
          <a:p>
            <a:r>
              <a:rPr lang="en-US" sz="2800" dirty="0"/>
              <a:t>• In patients with a history of carcinoma, </a:t>
            </a:r>
            <a:r>
              <a:rPr lang="en-US" sz="2800" dirty="0" err="1"/>
              <a:t>lymphangitis</a:t>
            </a:r>
            <a:r>
              <a:rPr lang="en-US" sz="2800" dirty="0"/>
              <a:t> </a:t>
            </a:r>
            <a:r>
              <a:rPr lang="en-US" sz="2800" dirty="0" err="1"/>
              <a:t>carcinomatosis</a:t>
            </a:r>
            <a:r>
              <a:rPr lang="en-US" sz="2800" dirty="0"/>
              <a:t> may cause localized or diffuse interstitial shadowing</a:t>
            </a:r>
          </a:p>
          <a:p>
            <a:r>
              <a:rPr lang="en-US" sz="2800" dirty="0"/>
              <a:t>• Prominent linear and nodular shadowing with </a:t>
            </a:r>
            <a:r>
              <a:rPr lang="en-US" sz="2800" dirty="0" err="1"/>
              <a:t>Kerley</a:t>
            </a:r>
            <a:r>
              <a:rPr lang="en-US" sz="2800" dirty="0"/>
              <a:t> B lines, often associated with mediastinal and/or hilar lymphadenopathy</a:t>
            </a:r>
          </a:p>
        </p:txBody>
      </p:sp>
    </p:spTree>
    <p:extLst>
      <p:ext uri="{BB962C8B-B14F-4D97-AF65-F5344CB8AC3E}">
        <p14:creationId xmlns:p14="http://schemas.microsoft.com/office/powerpoint/2010/main" val="299277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49604" y="124691"/>
            <a:ext cx="5467923" cy="6132139"/>
          </a:xfrm>
          <a:prstGeom prst="rect">
            <a:avLst/>
          </a:prstGeom>
        </p:spPr>
      </p:pic>
    </p:spTree>
    <p:extLst>
      <p:ext uri="{BB962C8B-B14F-4D97-AF65-F5344CB8AC3E}">
        <p14:creationId xmlns:p14="http://schemas.microsoft.com/office/powerpoint/2010/main" val="1431069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26" y="1166861"/>
            <a:ext cx="11125200" cy="5691139"/>
          </a:xfrm>
        </p:spPr>
        <p:txBody>
          <a:bodyPr>
            <a:noAutofit/>
          </a:bodyPr>
          <a:lstStyle/>
          <a:p>
            <a:r>
              <a:rPr lang="en-US" sz="2800" b="1" dirty="0">
                <a:solidFill>
                  <a:srgbClr val="FF0000"/>
                </a:solidFill>
              </a:rPr>
              <a:t>Chronic, upper zones:</a:t>
            </a:r>
          </a:p>
          <a:p>
            <a:r>
              <a:rPr lang="en-US" sz="2400" dirty="0"/>
              <a:t>• TB: upper lobe fibrosis; associated calcification in cavities</a:t>
            </a:r>
          </a:p>
          <a:p>
            <a:r>
              <a:rPr lang="en-US" sz="2400" dirty="0"/>
              <a:t>• Sarcoidosis: often associated with hilar lymphadenopathy, although pulmonary involvement alone occurs in 25 per cent of cases</a:t>
            </a:r>
          </a:p>
          <a:p>
            <a:r>
              <a:rPr lang="en-US" sz="2400" dirty="0"/>
              <a:t>• Silicosis: associated with hilar lymph node calcification and enlargement; may also be</a:t>
            </a:r>
          </a:p>
          <a:p>
            <a:r>
              <a:rPr lang="en-US" sz="2400" dirty="0"/>
              <a:t>associated with large confluent masses, i.e. progressive massive fibrosis (PMF)</a:t>
            </a:r>
          </a:p>
          <a:p>
            <a:r>
              <a:rPr lang="en-US" sz="2400" dirty="0"/>
              <a:t>• Extrinsic allergic </a:t>
            </a:r>
            <a:r>
              <a:rPr lang="en-US" sz="2400" dirty="0" err="1"/>
              <a:t>alveolitis</a:t>
            </a:r>
            <a:endParaRPr lang="en-US" sz="2400" dirty="0"/>
          </a:p>
          <a:p>
            <a:r>
              <a:rPr lang="en-US" sz="2400" dirty="0"/>
              <a:t>• Bronchopulmonary </a:t>
            </a:r>
            <a:r>
              <a:rPr lang="en-US" sz="2400" dirty="0" err="1"/>
              <a:t>aspergillosis</a:t>
            </a:r>
            <a:endParaRPr lang="en-US" sz="2400" dirty="0"/>
          </a:p>
          <a:p>
            <a:r>
              <a:rPr lang="en-US" sz="2400" dirty="0"/>
              <a:t>• Langerhans cell </a:t>
            </a:r>
            <a:r>
              <a:rPr lang="en-US" sz="2400" dirty="0" err="1"/>
              <a:t>histiocytosis</a:t>
            </a:r>
            <a:r>
              <a:rPr lang="en-US" sz="2400" dirty="0"/>
              <a:t>.</a:t>
            </a:r>
          </a:p>
        </p:txBody>
      </p:sp>
    </p:spTree>
    <p:extLst>
      <p:ext uri="{BB962C8B-B14F-4D97-AF65-F5344CB8AC3E}">
        <p14:creationId xmlns:p14="http://schemas.microsoft.com/office/powerpoint/2010/main" val="2118037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b="1" dirty="0">
                <a:solidFill>
                  <a:srgbClr val="FF0000"/>
                </a:solidFill>
              </a:rPr>
              <a:t>Chronic, lower zones:</a:t>
            </a:r>
          </a:p>
          <a:p>
            <a:r>
              <a:rPr lang="en-US" sz="2800" dirty="0"/>
              <a:t>• Usual interstitial pneumonia (UIP)</a:t>
            </a:r>
          </a:p>
          <a:p>
            <a:r>
              <a:rPr lang="en-US" sz="2800" dirty="0"/>
              <a:t>• Asbestosis: may be associated with pleural plaques and calcification, particularly of the diaphragmatic pleura</a:t>
            </a:r>
          </a:p>
          <a:p>
            <a:r>
              <a:rPr lang="en-US" sz="2800" dirty="0"/>
              <a:t>• Connective tissue disorders: systematic lupus </a:t>
            </a:r>
            <a:r>
              <a:rPr lang="en-US" sz="2800" dirty="0" err="1"/>
              <a:t>erythematosis</a:t>
            </a:r>
            <a:r>
              <a:rPr lang="en-US" sz="2800" dirty="0"/>
              <a:t> (SLE); systemic sclerosis (scleroderma); </a:t>
            </a:r>
            <a:r>
              <a:rPr lang="en-US" sz="2800" dirty="0" err="1"/>
              <a:t>dermatomyositis</a:t>
            </a:r>
            <a:r>
              <a:rPr lang="en-US" sz="2800" dirty="0"/>
              <a:t>/</a:t>
            </a:r>
            <a:r>
              <a:rPr lang="en-US" sz="2800" dirty="0" err="1"/>
              <a:t>polymyositis</a:t>
            </a:r>
            <a:r>
              <a:rPr lang="en-US" sz="2800" dirty="0"/>
              <a:t>.</a:t>
            </a:r>
          </a:p>
        </p:txBody>
      </p:sp>
    </p:spTree>
    <p:extLst>
      <p:ext uri="{BB962C8B-B14F-4D97-AF65-F5344CB8AC3E}">
        <p14:creationId xmlns:p14="http://schemas.microsoft.com/office/powerpoint/2010/main" val="503133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Lobar pulmonary consolidation </a:t>
            </a:r>
          </a:p>
        </p:txBody>
      </p:sp>
      <p:sp>
        <p:nvSpPr>
          <p:cNvPr id="3" name="Content Placeholder 2"/>
          <p:cNvSpPr>
            <a:spLocks noGrp="1"/>
          </p:cNvSpPr>
          <p:nvPr>
            <p:ph idx="1"/>
          </p:nvPr>
        </p:nvSpPr>
        <p:spPr>
          <a:xfrm>
            <a:off x="609605" y="1831878"/>
            <a:ext cx="11236036" cy="4430375"/>
          </a:xfrm>
        </p:spPr>
        <p:txBody>
          <a:bodyPr>
            <a:noAutofit/>
          </a:bodyPr>
          <a:lstStyle/>
          <a:p>
            <a:pPr>
              <a:buFont typeface="Wingdings" panose="05000000000000000000" pitchFamily="2" charset="2"/>
              <a:buChar char="Ø"/>
            </a:pPr>
            <a:r>
              <a:rPr lang="en-US" sz="2600" dirty="0"/>
              <a:t> Same radiographic findings of alveolar opacification localized to a lobe or segment.</a:t>
            </a:r>
          </a:p>
          <a:p>
            <a:pPr>
              <a:buFont typeface="Wingdings" panose="05000000000000000000" pitchFamily="2" charset="2"/>
              <a:buChar char="Ø"/>
            </a:pPr>
            <a:r>
              <a:rPr lang="en-US" sz="2600" dirty="0"/>
              <a:t> Consolidation of a pulmonary lobe or segment is usually due to </a:t>
            </a:r>
            <a:r>
              <a:rPr lang="en-US" sz="2600" dirty="0">
                <a:solidFill>
                  <a:srgbClr val="FF0000"/>
                </a:solidFill>
              </a:rPr>
              <a:t>pneumonia</a:t>
            </a:r>
            <a:r>
              <a:rPr lang="en-US" sz="2600" dirty="0"/>
              <a:t>, with other less common causes, such as pulmonary infarct or contusion, usually differentiated on the basis of clinical history.</a:t>
            </a:r>
          </a:p>
          <a:p>
            <a:pPr>
              <a:buFont typeface="Wingdings" panose="05000000000000000000" pitchFamily="2" charset="2"/>
              <a:buChar char="Ø"/>
            </a:pPr>
            <a:r>
              <a:rPr lang="en-US" sz="2600" dirty="0"/>
              <a:t> Organisms that commonly cause pneumonia: </a:t>
            </a:r>
            <a:r>
              <a:rPr lang="en-US" sz="2600" i="1" dirty="0"/>
              <a:t>Streptococcus </a:t>
            </a:r>
            <a:r>
              <a:rPr lang="en-US" sz="2600" i="1" dirty="0" err="1"/>
              <a:t>pneumoniae</a:t>
            </a:r>
            <a:r>
              <a:rPr lang="en-US" sz="2600" dirty="0"/>
              <a:t>, </a:t>
            </a:r>
            <a:r>
              <a:rPr lang="en-US" sz="2600" i="1" dirty="0" err="1"/>
              <a:t>Haemophilus</a:t>
            </a:r>
            <a:r>
              <a:rPr lang="en-US" sz="2600" i="1" dirty="0"/>
              <a:t> </a:t>
            </a:r>
            <a:r>
              <a:rPr lang="en-US" sz="2600" i="1" dirty="0" err="1"/>
              <a:t>influenzae</a:t>
            </a:r>
            <a:r>
              <a:rPr lang="en-US" sz="2600" dirty="0"/>
              <a:t>, </a:t>
            </a:r>
            <a:r>
              <a:rPr lang="en-US" sz="2600" i="1" dirty="0" err="1"/>
              <a:t>Klebsiella</a:t>
            </a:r>
            <a:r>
              <a:rPr lang="en-US" sz="2600" i="1" dirty="0"/>
              <a:t> </a:t>
            </a:r>
            <a:r>
              <a:rPr lang="en-US" sz="2600" i="1" dirty="0" err="1"/>
              <a:t>pneumoniae</a:t>
            </a:r>
            <a:r>
              <a:rPr lang="en-US" sz="2600" i="1" dirty="0"/>
              <a:t> </a:t>
            </a:r>
            <a:r>
              <a:rPr lang="en-US" sz="2600" dirty="0"/>
              <a:t>and </a:t>
            </a:r>
            <a:r>
              <a:rPr lang="en-US" sz="2600" i="1" dirty="0"/>
              <a:t>Mycoplasma </a:t>
            </a:r>
            <a:r>
              <a:rPr lang="en-US" sz="2600" i="1" dirty="0" err="1"/>
              <a:t>pneumoniae</a:t>
            </a:r>
            <a:r>
              <a:rPr lang="en-US" sz="2600" dirty="0"/>
              <a:t>.</a:t>
            </a:r>
          </a:p>
          <a:p>
            <a:pPr>
              <a:buFont typeface="Wingdings" panose="05000000000000000000" pitchFamily="2" charset="2"/>
              <a:buChar char="Ø"/>
            </a:pPr>
            <a:r>
              <a:rPr lang="en-US" sz="2600" dirty="0"/>
              <a:t> Early subtle areas of alveolar shadowing may progress to dense lobar consolidation.</a:t>
            </a:r>
          </a:p>
          <a:p>
            <a:pPr>
              <a:buFont typeface="Wingdings" panose="05000000000000000000" pitchFamily="2" charset="2"/>
              <a:buChar char="Ø"/>
            </a:pPr>
            <a:r>
              <a:rPr lang="en-US" sz="2600" dirty="0"/>
              <a:t> Expansion of a lobe with bulging pulmonary fissures may be seen with </a:t>
            </a:r>
            <a:r>
              <a:rPr lang="en-US" sz="2600" i="1" dirty="0" err="1"/>
              <a:t>Klebsiella</a:t>
            </a:r>
            <a:r>
              <a:rPr lang="en-US" sz="2600" dirty="0"/>
              <a:t>.</a:t>
            </a:r>
          </a:p>
          <a:p>
            <a:pPr>
              <a:buFont typeface="Wingdings" panose="05000000000000000000" pitchFamily="2" charset="2"/>
              <a:buChar char="Ø"/>
            </a:pPr>
            <a:endParaRPr lang="en-US" sz="2600" dirty="0"/>
          </a:p>
        </p:txBody>
      </p:sp>
    </p:spTree>
    <p:extLst>
      <p:ext uri="{BB962C8B-B14F-4D97-AF65-F5344CB8AC3E}">
        <p14:creationId xmlns:p14="http://schemas.microsoft.com/office/powerpoint/2010/main" val="97204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a:t>Necrosis and cavitation may complicate severe cases of lobar pneumonia.</a:t>
            </a:r>
          </a:p>
          <a:p>
            <a:pPr>
              <a:buFont typeface="Wingdings" panose="05000000000000000000" pitchFamily="2" charset="2"/>
              <a:buChar char="Ø"/>
            </a:pPr>
            <a:r>
              <a:rPr lang="en-US" sz="2800" dirty="0"/>
              <a:t>Small pleural effusions commonly accompany pneumonia.</a:t>
            </a:r>
          </a:p>
          <a:p>
            <a:pPr>
              <a:buFont typeface="Wingdings" panose="05000000000000000000" pitchFamily="2" charset="2"/>
              <a:buChar char="Ø"/>
            </a:pPr>
            <a:r>
              <a:rPr lang="en-US" sz="2800" dirty="0"/>
              <a:t>More aggressive organisms, such as </a:t>
            </a:r>
            <a:r>
              <a:rPr lang="en-US" sz="2800" i="1" dirty="0"/>
              <a:t>Staphylococcus aureus </a:t>
            </a:r>
            <a:r>
              <a:rPr lang="en-US" sz="2800" dirty="0"/>
              <a:t>and </a:t>
            </a:r>
            <a:r>
              <a:rPr lang="en-US" sz="2800" i="1" dirty="0"/>
              <a:t>Pseudomonas </a:t>
            </a:r>
            <a:r>
              <a:rPr lang="en-US" sz="2800" dirty="0"/>
              <a:t>may cause more extensive consolidation. This may involve multiple lobes, with cavitation leading to abscess formation.</a:t>
            </a:r>
          </a:p>
          <a:p>
            <a:pPr>
              <a:buFont typeface="Wingdings" panose="05000000000000000000" pitchFamily="2" charset="2"/>
              <a:buChar char="Ø"/>
            </a:pPr>
            <a:r>
              <a:rPr lang="en-US" sz="2800" dirty="0"/>
              <a:t>Other complications of pneumonia include empyema and </a:t>
            </a:r>
            <a:r>
              <a:rPr lang="en-US" sz="2800" dirty="0" err="1"/>
              <a:t>bronchopleural</a:t>
            </a:r>
            <a:r>
              <a:rPr lang="en-US" sz="2800" dirty="0"/>
              <a:t> fistula.</a:t>
            </a:r>
          </a:p>
        </p:txBody>
      </p:sp>
    </p:spTree>
    <p:extLst>
      <p:ext uri="{BB962C8B-B14F-4D97-AF65-F5344CB8AC3E}">
        <p14:creationId xmlns:p14="http://schemas.microsoft.com/office/powerpoint/2010/main" val="1561509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9183" y="643467"/>
            <a:ext cx="6733633" cy="5050225"/>
          </a:xfrm>
          <a:prstGeom prst="rect">
            <a:avLst/>
          </a:prstGeom>
        </p:spPr>
      </p:pic>
    </p:spTree>
    <p:extLst>
      <p:ext uri="{BB962C8B-B14F-4D97-AF65-F5344CB8AC3E}">
        <p14:creationId xmlns:p14="http://schemas.microsoft.com/office/powerpoint/2010/main" val="4184499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3600">
                <a:solidFill>
                  <a:srgbClr val="FFFFFF"/>
                </a:solidFill>
              </a:rPr>
              <a:t>Localizing signs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AC989576-264B-4EAE-A716-B6F406653387}"/>
              </a:ext>
            </a:extLst>
          </p:cNvPr>
          <p:cNvGraphicFramePr>
            <a:graphicFrameLocks noGrp="1"/>
          </p:cNvGraphicFramePr>
          <p:nvPr>
            <p:ph idx="1"/>
            <p:extLst>
              <p:ext uri="{D42A27DB-BD31-4B8C-83A1-F6EECF244321}">
                <p14:modId xmlns:p14="http://schemas.microsoft.com/office/powerpoint/2010/main" val="371227626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5564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59485" y="634946"/>
            <a:ext cx="3690257" cy="1450757"/>
          </a:xfrm>
        </p:spPr>
        <p:txBody>
          <a:bodyPr>
            <a:normAutofit/>
          </a:bodyPr>
          <a:lstStyle/>
          <a:p>
            <a:r>
              <a:rPr lang="en-US" sz="3400"/>
              <a:t>Consolidation adjacent to fissures</a:t>
            </a:r>
          </a:p>
        </p:txBody>
      </p:sp>
      <p:pic>
        <p:nvPicPr>
          <p:cNvPr id="4" name="Picture 3"/>
          <p:cNvPicPr>
            <a:picLocks noChangeAspect="1"/>
          </p:cNvPicPr>
          <p:nvPr/>
        </p:nvPicPr>
        <p:blipFill>
          <a:blip r:embed="rId2"/>
          <a:stretch>
            <a:fillRect/>
          </a:stretch>
        </p:blipFill>
        <p:spPr>
          <a:xfrm>
            <a:off x="1165293" y="640081"/>
            <a:ext cx="5847212" cy="5314406"/>
          </a:xfrm>
          <a:prstGeom prst="rect">
            <a:avLst/>
          </a:prstGeom>
        </p:spPr>
      </p:pic>
      <p:cxnSp>
        <p:nvCxnSpPr>
          <p:cNvPr id="20" name="Straight Connector 19">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7859485" y="2198914"/>
            <a:ext cx="3690257" cy="3670180"/>
          </a:xfrm>
        </p:spPr>
        <p:txBody>
          <a:bodyPr>
            <a:normAutofit lnSpcReduction="10000"/>
          </a:bodyPr>
          <a:lstStyle/>
          <a:p>
            <a:r>
              <a:rPr lang="en-US" sz="2800" dirty="0"/>
              <a:t>Straight margins occur in the lungs at the pulmonary fissures. </a:t>
            </a:r>
          </a:p>
          <a:p>
            <a:r>
              <a:rPr lang="en-US" sz="2800" dirty="0"/>
              <a:t>If an area of consolidation or collapse has a straight margin, that margin must abut a fissure, and this can help in localization</a:t>
            </a:r>
          </a:p>
        </p:txBody>
      </p:sp>
      <p:sp>
        <p:nvSpPr>
          <p:cNvPr id="22" name="Rectangle 21">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50420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43385082"/>
              </p:ext>
            </p:extLst>
          </p:nvPr>
        </p:nvGraphicFramePr>
        <p:xfrm>
          <a:off x="734291" y="1591416"/>
          <a:ext cx="10778836" cy="4567544"/>
        </p:xfrm>
        <a:graphic>
          <a:graphicData uri="http://schemas.openxmlformats.org/drawingml/2006/table">
            <a:tbl>
              <a:tblPr firstRow="1" bandRow="1">
                <a:tableStyleId>{5C22544A-7EE6-4342-B048-85BDC9FD1C3A}</a:tableStyleId>
              </a:tblPr>
              <a:tblGrid>
                <a:gridCol w="5389418">
                  <a:extLst>
                    <a:ext uri="{9D8B030D-6E8A-4147-A177-3AD203B41FA5}">
                      <a16:colId xmlns:a16="http://schemas.microsoft.com/office/drawing/2014/main" val="1764026804"/>
                    </a:ext>
                  </a:extLst>
                </a:gridCol>
                <a:gridCol w="5389418">
                  <a:extLst>
                    <a:ext uri="{9D8B030D-6E8A-4147-A177-3AD203B41FA5}">
                      <a16:colId xmlns:a16="http://schemas.microsoft.com/office/drawing/2014/main" val="3269580072"/>
                    </a:ext>
                  </a:extLst>
                </a:gridCol>
              </a:tblGrid>
              <a:tr h="430276">
                <a:tc>
                  <a:txBody>
                    <a:bodyPr/>
                    <a:lstStyle/>
                    <a:p>
                      <a:r>
                        <a:rPr lang="en-US" sz="2000" dirty="0"/>
                        <a:t>Lobe of lung</a:t>
                      </a:r>
                    </a:p>
                  </a:txBody>
                  <a:tcPr/>
                </a:tc>
                <a:tc>
                  <a:txBody>
                    <a:bodyPr/>
                    <a:lstStyle/>
                    <a:p>
                      <a:r>
                        <a:rPr lang="en-US" sz="2000" dirty="0"/>
                        <a:t>Cause of straight margin </a:t>
                      </a:r>
                    </a:p>
                  </a:txBody>
                  <a:tcPr/>
                </a:tc>
                <a:extLst>
                  <a:ext uri="{0D108BD9-81ED-4DB2-BD59-A6C34878D82A}">
                    <a16:rowId xmlns:a16="http://schemas.microsoft.com/office/drawing/2014/main" val="3804827244"/>
                  </a:ext>
                </a:extLst>
              </a:tr>
              <a:tr h="761257">
                <a:tc>
                  <a:txBody>
                    <a:bodyPr/>
                    <a:lstStyle/>
                    <a:p>
                      <a:r>
                        <a:rPr lang="en-US" sz="2000" dirty="0" err="1"/>
                        <a:t>Rt</a:t>
                      </a:r>
                      <a:r>
                        <a:rPr lang="en-US" sz="2000" dirty="0"/>
                        <a:t> upper lobe </a:t>
                      </a:r>
                    </a:p>
                  </a:txBody>
                  <a:tcPr/>
                </a:tc>
                <a:tc>
                  <a:txBody>
                    <a:bodyPr/>
                    <a:lstStyle/>
                    <a:p>
                      <a:r>
                        <a:rPr lang="en-US" sz="2000" b="0" i="0" u="none" strike="noStrike" kern="1200" baseline="0" dirty="0">
                          <a:solidFill>
                            <a:schemeClr val="dk1"/>
                          </a:solidFill>
                          <a:latin typeface="+mn-lt"/>
                          <a:ea typeface="+mn-ea"/>
                          <a:cs typeface="+mn-cs"/>
                        </a:rPr>
                        <a:t>Horizontal fissure inferiorly </a:t>
                      </a:r>
                      <a:r>
                        <a:rPr lang="fr-FR" sz="2000" b="0" i="0" u="none" strike="noStrike" kern="1200" baseline="0" dirty="0">
                          <a:solidFill>
                            <a:schemeClr val="dk1"/>
                          </a:solidFill>
                          <a:latin typeface="+mn-lt"/>
                          <a:ea typeface="+mn-ea"/>
                          <a:cs typeface="+mn-cs"/>
                        </a:rPr>
                        <a:t>on PA film. Oblique fissure </a:t>
                      </a:r>
                      <a:r>
                        <a:rPr lang="en-US" sz="2000" b="0" i="0" u="none" strike="noStrike" kern="1200" baseline="0" dirty="0">
                          <a:solidFill>
                            <a:schemeClr val="dk1"/>
                          </a:solidFill>
                          <a:latin typeface="+mn-lt"/>
                          <a:ea typeface="+mn-ea"/>
                          <a:cs typeface="+mn-cs"/>
                        </a:rPr>
                        <a:t>posteriorly on lateral film</a:t>
                      </a:r>
                      <a:endParaRPr lang="en-US" sz="2000" dirty="0"/>
                    </a:p>
                  </a:txBody>
                  <a:tcPr/>
                </a:tc>
                <a:extLst>
                  <a:ext uri="{0D108BD9-81ED-4DB2-BD59-A6C34878D82A}">
                    <a16:rowId xmlns:a16="http://schemas.microsoft.com/office/drawing/2014/main" val="1705367747"/>
                  </a:ext>
                </a:extLst>
              </a:tr>
              <a:tr h="761257">
                <a:tc>
                  <a:txBody>
                    <a:bodyPr/>
                    <a:lstStyle/>
                    <a:p>
                      <a:r>
                        <a:rPr lang="en-US" sz="2000" dirty="0" err="1"/>
                        <a:t>Rt</a:t>
                      </a:r>
                      <a:r>
                        <a:rPr lang="en-US" sz="2000" dirty="0"/>
                        <a:t> middle lobe</a:t>
                      </a:r>
                    </a:p>
                  </a:txBody>
                  <a:tcPr/>
                </a:tc>
                <a:tc>
                  <a:txBody>
                    <a:bodyPr/>
                    <a:lstStyle/>
                    <a:p>
                      <a:r>
                        <a:rPr lang="en-US" sz="2000" b="0" i="0" u="none" strike="noStrike" kern="1200" baseline="0" dirty="0">
                          <a:solidFill>
                            <a:schemeClr val="dk1"/>
                          </a:solidFill>
                          <a:latin typeface="+mn-lt"/>
                          <a:ea typeface="+mn-ea"/>
                          <a:cs typeface="+mn-cs"/>
                        </a:rPr>
                        <a:t>Horizontal fissure superiorly </a:t>
                      </a:r>
                      <a:r>
                        <a:rPr lang="fr-FR" sz="2000" b="0" i="0" u="none" strike="noStrike" kern="1200" baseline="0" dirty="0">
                          <a:solidFill>
                            <a:schemeClr val="dk1"/>
                          </a:solidFill>
                          <a:latin typeface="+mn-lt"/>
                          <a:ea typeface="+mn-ea"/>
                          <a:cs typeface="+mn-cs"/>
                        </a:rPr>
                        <a:t>on PA film. Oblique fissure </a:t>
                      </a:r>
                      <a:r>
                        <a:rPr lang="en-US" sz="2000" b="0" i="0" u="none" strike="noStrike" kern="1200" baseline="0" dirty="0">
                          <a:solidFill>
                            <a:schemeClr val="dk1"/>
                          </a:solidFill>
                          <a:latin typeface="+mn-lt"/>
                          <a:ea typeface="+mn-ea"/>
                          <a:cs typeface="+mn-cs"/>
                        </a:rPr>
                        <a:t>posteriorly on lateral film</a:t>
                      </a:r>
                      <a:endParaRPr lang="en-US" sz="2000" dirty="0"/>
                    </a:p>
                  </a:txBody>
                  <a:tcPr/>
                </a:tc>
                <a:extLst>
                  <a:ext uri="{0D108BD9-81ED-4DB2-BD59-A6C34878D82A}">
                    <a16:rowId xmlns:a16="http://schemas.microsoft.com/office/drawing/2014/main" val="4048568029"/>
                  </a:ext>
                </a:extLst>
              </a:tr>
              <a:tr h="1092239">
                <a:tc>
                  <a:txBody>
                    <a:bodyPr/>
                    <a:lstStyle/>
                    <a:p>
                      <a:r>
                        <a:rPr lang="en-US" sz="2000" b="0" i="0" u="none" strike="noStrike" kern="1200" baseline="0" dirty="0">
                          <a:solidFill>
                            <a:schemeClr val="dk1"/>
                          </a:solidFill>
                          <a:latin typeface="+mn-lt"/>
                          <a:ea typeface="+mn-ea"/>
                          <a:cs typeface="+mn-cs"/>
                        </a:rPr>
                        <a:t>Right lower lobe</a:t>
                      </a:r>
                      <a:endParaRPr lang="en-US" sz="2000" dirty="0"/>
                    </a:p>
                  </a:txBody>
                  <a:tcPr/>
                </a:tc>
                <a:tc>
                  <a:txBody>
                    <a:bodyPr/>
                    <a:lstStyle/>
                    <a:p>
                      <a:r>
                        <a:rPr lang="en-US" sz="2000" b="0" i="0" u="none" strike="noStrike" kern="1200" baseline="0" dirty="0">
                          <a:solidFill>
                            <a:schemeClr val="dk1"/>
                          </a:solidFill>
                          <a:latin typeface="+mn-lt"/>
                          <a:ea typeface="+mn-ea"/>
                          <a:cs typeface="+mn-cs"/>
                        </a:rPr>
                        <a:t>Oblique fissure anteriorly on lateral film. Collapse causes rotation and visualization of the oblique fissure on the PA film</a:t>
                      </a:r>
                      <a:endParaRPr lang="en-US" sz="2000" dirty="0"/>
                    </a:p>
                  </a:txBody>
                  <a:tcPr/>
                </a:tc>
                <a:extLst>
                  <a:ext uri="{0D108BD9-81ED-4DB2-BD59-A6C34878D82A}">
                    <a16:rowId xmlns:a16="http://schemas.microsoft.com/office/drawing/2014/main" val="1532665690"/>
                  </a:ext>
                </a:extLst>
              </a:tr>
              <a:tr h="430276">
                <a:tc>
                  <a:txBody>
                    <a:bodyPr/>
                    <a:lstStyle/>
                    <a:p>
                      <a:r>
                        <a:rPr lang="en-US" sz="2000" b="0" i="0" u="none" strike="noStrike" kern="1200" baseline="0" dirty="0">
                          <a:solidFill>
                            <a:schemeClr val="dk1"/>
                          </a:solidFill>
                          <a:latin typeface="+mn-lt"/>
                          <a:ea typeface="+mn-ea"/>
                          <a:cs typeface="+mn-cs"/>
                        </a:rPr>
                        <a:t>Left upper lobe</a:t>
                      </a:r>
                      <a:endParaRPr lang="en-US" sz="2000" dirty="0"/>
                    </a:p>
                  </a:txBody>
                  <a:tcPr/>
                </a:tc>
                <a:tc>
                  <a:txBody>
                    <a:bodyPr/>
                    <a:lstStyle/>
                    <a:p>
                      <a:r>
                        <a:rPr lang="en-US" sz="2000" b="0" i="0" u="none" strike="noStrike" kern="1200" baseline="0" dirty="0">
                          <a:solidFill>
                            <a:schemeClr val="dk1"/>
                          </a:solidFill>
                          <a:latin typeface="+mn-lt"/>
                          <a:ea typeface="+mn-ea"/>
                          <a:cs typeface="+mn-cs"/>
                        </a:rPr>
                        <a:t>Oblique fissure posteriorly on lateral film</a:t>
                      </a:r>
                      <a:endParaRPr lang="en-US" sz="2000" dirty="0"/>
                    </a:p>
                  </a:txBody>
                  <a:tcPr/>
                </a:tc>
                <a:extLst>
                  <a:ext uri="{0D108BD9-81ED-4DB2-BD59-A6C34878D82A}">
                    <a16:rowId xmlns:a16="http://schemas.microsoft.com/office/drawing/2014/main" val="2266153374"/>
                  </a:ext>
                </a:extLst>
              </a:tr>
              <a:tr h="1092239">
                <a:tc>
                  <a:txBody>
                    <a:bodyPr/>
                    <a:lstStyle/>
                    <a:p>
                      <a:r>
                        <a:rPr lang="en-US" sz="2000" b="0" i="0" u="none" strike="noStrike" kern="1200" baseline="0" dirty="0">
                          <a:solidFill>
                            <a:schemeClr val="dk1"/>
                          </a:solidFill>
                          <a:latin typeface="+mn-lt"/>
                          <a:ea typeface="+mn-ea"/>
                          <a:cs typeface="+mn-cs"/>
                        </a:rPr>
                        <a:t>Left lower lobe</a:t>
                      </a:r>
                      <a:endParaRPr lang="en-US" sz="2000" dirty="0"/>
                    </a:p>
                  </a:txBody>
                  <a:tcPr/>
                </a:tc>
                <a:tc>
                  <a:txBody>
                    <a:bodyPr/>
                    <a:lstStyle/>
                    <a:p>
                      <a:r>
                        <a:rPr lang="en-US" sz="2000" b="0" i="0" u="none" strike="noStrike" kern="1200" baseline="0" dirty="0">
                          <a:solidFill>
                            <a:schemeClr val="dk1"/>
                          </a:solidFill>
                          <a:latin typeface="+mn-lt"/>
                          <a:ea typeface="+mn-ea"/>
                          <a:cs typeface="+mn-cs"/>
                        </a:rPr>
                        <a:t>Oblique fissure anteriorly on lateral film. Collapse causes rotation and visualization of the oblique fissure on the PA film</a:t>
                      </a:r>
                      <a:endParaRPr lang="en-US" sz="2000" dirty="0"/>
                    </a:p>
                  </a:txBody>
                  <a:tcPr/>
                </a:tc>
                <a:extLst>
                  <a:ext uri="{0D108BD9-81ED-4DB2-BD59-A6C34878D82A}">
                    <a16:rowId xmlns:a16="http://schemas.microsoft.com/office/drawing/2014/main" val="2052224530"/>
                  </a:ext>
                </a:extLst>
              </a:tr>
            </a:tbl>
          </a:graphicData>
        </a:graphic>
      </p:graphicFrame>
      <p:sp>
        <p:nvSpPr>
          <p:cNvPr id="3" name="TextBox 2"/>
          <p:cNvSpPr txBox="1"/>
          <p:nvPr/>
        </p:nvSpPr>
        <p:spPr>
          <a:xfrm>
            <a:off x="2078182" y="304800"/>
            <a:ext cx="7523018" cy="954107"/>
          </a:xfrm>
          <a:prstGeom prst="rect">
            <a:avLst/>
          </a:prstGeom>
          <a:noFill/>
        </p:spPr>
        <p:txBody>
          <a:bodyPr wrap="square" rtlCol="0">
            <a:spAutoFit/>
          </a:bodyPr>
          <a:lstStyle/>
          <a:p>
            <a:pPr algn="ctr"/>
            <a:r>
              <a:rPr lang="en-US" sz="2800" b="1" dirty="0">
                <a:solidFill>
                  <a:srgbClr val="FF0000"/>
                </a:solidFill>
              </a:rPr>
              <a:t>Location of pulmonary consolidation or collapse according to fissure abutment</a:t>
            </a:r>
          </a:p>
        </p:txBody>
      </p:sp>
    </p:spTree>
    <p:extLst>
      <p:ext uri="{BB962C8B-B14F-4D97-AF65-F5344CB8AC3E}">
        <p14:creationId xmlns:p14="http://schemas.microsoft.com/office/powerpoint/2010/main" val="3211177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70210" y="124692"/>
            <a:ext cx="5893730" cy="6158346"/>
          </a:xfrm>
          <a:prstGeom prst="rect">
            <a:avLst/>
          </a:prstGeom>
        </p:spPr>
      </p:pic>
      <p:sp>
        <p:nvSpPr>
          <p:cNvPr id="4" name="TextBox 3"/>
          <p:cNvSpPr txBox="1"/>
          <p:nvPr/>
        </p:nvSpPr>
        <p:spPr>
          <a:xfrm>
            <a:off x="720436" y="720436"/>
            <a:ext cx="177338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Case 2</a:t>
            </a:r>
          </a:p>
        </p:txBody>
      </p:sp>
    </p:spTree>
    <p:extLst>
      <p:ext uri="{BB962C8B-B14F-4D97-AF65-F5344CB8AC3E}">
        <p14:creationId xmlns:p14="http://schemas.microsoft.com/office/powerpoint/2010/main" val="3348882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3600">
                <a:solidFill>
                  <a:srgbClr val="FFFFFF"/>
                </a:solidFill>
              </a:rPr>
              <a:t>Silhouette sign</a:t>
            </a:r>
          </a:p>
        </p:txBody>
      </p:sp>
      <p:sp>
        <p:nvSpPr>
          <p:cNvPr id="22" name="Rectangle 2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 name="Content Placeholder 2">
            <a:extLst>
              <a:ext uri="{FF2B5EF4-FFF2-40B4-BE49-F238E27FC236}">
                <a16:creationId xmlns:a16="http://schemas.microsoft.com/office/drawing/2014/main" id="{4E5E8388-E75D-4341-9200-C5561C5B7177}"/>
              </a:ext>
            </a:extLst>
          </p:cNvPr>
          <p:cNvGraphicFramePr>
            <a:graphicFrameLocks noGrp="1"/>
          </p:cNvGraphicFramePr>
          <p:nvPr>
            <p:ph idx="1"/>
            <p:extLst>
              <p:ext uri="{D42A27DB-BD31-4B8C-83A1-F6EECF244321}">
                <p14:modId xmlns:p14="http://schemas.microsoft.com/office/powerpoint/2010/main" val="229159329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7701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9504" y="623455"/>
            <a:ext cx="5305122" cy="5133197"/>
          </a:xfrm>
          <a:prstGeom prst="rect">
            <a:avLst/>
          </a:prstGeom>
        </p:spPr>
      </p:pic>
      <p:pic>
        <p:nvPicPr>
          <p:cNvPr id="3" name="Picture 2"/>
          <p:cNvPicPr>
            <a:picLocks noChangeAspect="1"/>
          </p:cNvPicPr>
          <p:nvPr/>
        </p:nvPicPr>
        <p:blipFill>
          <a:blip r:embed="rId3"/>
          <a:stretch>
            <a:fillRect/>
          </a:stretch>
        </p:blipFill>
        <p:spPr>
          <a:xfrm>
            <a:off x="5923159" y="623455"/>
            <a:ext cx="5659705" cy="5133197"/>
          </a:xfrm>
          <a:prstGeom prst="rect">
            <a:avLst/>
          </a:prstGeom>
        </p:spPr>
      </p:pic>
    </p:spTree>
    <p:extLst>
      <p:ext uri="{BB962C8B-B14F-4D97-AF65-F5344CB8AC3E}">
        <p14:creationId xmlns:p14="http://schemas.microsoft.com/office/powerpoint/2010/main" val="461291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7EE378F3-9642-471B-8215-AA3288422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5" name="Rectangle 19">
            <a:extLst>
              <a:ext uri="{FF2B5EF4-FFF2-40B4-BE49-F238E27FC236}">
                <a16:creationId xmlns:a16="http://schemas.microsoft.com/office/drawing/2014/main" id="{26405F82-F7FB-4124-AE2B-3D69A007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16835"/>
            <a:ext cx="5977937" cy="1666501"/>
          </a:xfrm>
        </p:spPr>
        <p:txBody>
          <a:bodyPr>
            <a:normAutofit/>
          </a:bodyPr>
          <a:lstStyle/>
          <a:p>
            <a:r>
              <a:rPr lang="en-US" sz="4000">
                <a:solidFill>
                  <a:srgbClr val="FFFFFF"/>
                </a:solidFill>
              </a:rPr>
              <a:t>Increased density of lower thoracic spine on the lateral view</a:t>
            </a:r>
          </a:p>
        </p:txBody>
      </p:sp>
      <p:sp>
        <p:nvSpPr>
          <p:cNvPr id="3" name="Content Placeholder 2"/>
          <p:cNvSpPr>
            <a:spLocks noGrp="1"/>
          </p:cNvSpPr>
          <p:nvPr>
            <p:ph idx="1"/>
          </p:nvPr>
        </p:nvSpPr>
        <p:spPr>
          <a:xfrm>
            <a:off x="1097279" y="2236304"/>
            <a:ext cx="5977938" cy="3652667"/>
          </a:xfrm>
        </p:spPr>
        <p:txBody>
          <a:bodyPr>
            <a:normAutofit/>
          </a:bodyPr>
          <a:lstStyle/>
          <a:p>
            <a:pPr>
              <a:buFont typeface="Wingdings" panose="05000000000000000000" pitchFamily="2" charset="2"/>
              <a:buChar char="Ø"/>
            </a:pPr>
            <a:r>
              <a:rPr lang="en-US" sz="2800" dirty="0">
                <a:solidFill>
                  <a:srgbClr val="FFFFFF"/>
                </a:solidFill>
              </a:rPr>
              <a:t>Opacification in the right or left lower lobes may produce an apparent increase in density of the lower thoracic vertebral bodies. </a:t>
            </a:r>
          </a:p>
          <a:p>
            <a:pPr>
              <a:buFont typeface="Wingdings" panose="05000000000000000000" pitchFamily="2" charset="2"/>
              <a:buChar char="Ø"/>
            </a:pPr>
            <a:r>
              <a:rPr lang="en-US" sz="2800" dirty="0">
                <a:solidFill>
                  <a:srgbClr val="FFFFFF"/>
                </a:solidFill>
              </a:rPr>
              <a:t>This may be the most obvious radiographic sign of lower lobe pneumonia</a:t>
            </a:r>
          </a:p>
        </p:txBody>
      </p:sp>
      <p:sp>
        <p:nvSpPr>
          <p:cNvPr id="26" name="Rectangle 21">
            <a:extLst>
              <a:ext uri="{FF2B5EF4-FFF2-40B4-BE49-F238E27FC236}">
                <a16:creationId xmlns:a16="http://schemas.microsoft.com/office/drawing/2014/main" id="{AAAE29FD-C3A6-46E4-BF94-132A4C4EE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a:blip r:embed="rId3"/>
          <a:stretch>
            <a:fillRect/>
          </a:stretch>
        </p:blipFill>
        <p:spPr>
          <a:xfrm>
            <a:off x="7735658" y="516835"/>
            <a:ext cx="4361698" cy="5778230"/>
          </a:xfrm>
          <a:prstGeom prst="rect">
            <a:avLst/>
          </a:prstGeom>
        </p:spPr>
      </p:pic>
    </p:spTree>
    <p:extLst>
      <p:ext uri="{BB962C8B-B14F-4D97-AF65-F5344CB8AC3E}">
        <p14:creationId xmlns:p14="http://schemas.microsoft.com/office/powerpoint/2010/main" val="3631042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2" name="Straight Connector 4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4" name="Rectangle 43">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505843-D791-407E-9BA0-78E352B45703}"/>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8000">
                <a:solidFill>
                  <a:schemeClr val="tx1">
                    <a:lumMod val="85000"/>
                    <a:lumOff val="15000"/>
                  </a:schemeClr>
                </a:solidFill>
              </a:rPr>
              <a:t>Thank you</a:t>
            </a:r>
          </a:p>
        </p:txBody>
      </p:sp>
      <p:pic>
        <p:nvPicPr>
          <p:cNvPr id="5" name="Picture Placeholder 4">
            <a:extLst>
              <a:ext uri="{FF2B5EF4-FFF2-40B4-BE49-F238E27FC236}">
                <a16:creationId xmlns:a16="http://schemas.microsoft.com/office/drawing/2014/main" id="{9CB8A6FD-12D2-494F-B19C-D032A4394FF4}"/>
              </a:ext>
            </a:extLst>
          </p:cNvPr>
          <p:cNvPicPr>
            <a:picLocks noGrp="1" noChangeAspect="1"/>
          </p:cNvPicPr>
          <p:nvPr>
            <p:ph type="pic" idx="1"/>
          </p:nvPr>
        </p:nvPicPr>
        <p:blipFill rotWithShape="1">
          <a:blip r:embed="rId2"/>
          <a:srcRect l="2218" r="2216" b="-1"/>
          <a:stretch/>
        </p:blipFill>
        <p:spPr>
          <a:xfrm>
            <a:off x="633999" y="1066720"/>
            <a:ext cx="5462001" cy="4200877"/>
          </a:xfrm>
          <a:prstGeom prst="rect">
            <a:avLst/>
          </a:prstGeom>
        </p:spPr>
      </p:pic>
      <p:cxnSp>
        <p:nvCxnSpPr>
          <p:cNvPr id="46" name="Straight Connector 45">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2565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32017" y="443347"/>
            <a:ext cx="5603298" cy="5603298"/>
          </a:xfrm>
          <a:prstGeom prst="rect">
            <a:avLst/>
          </a:prstGeom>
        </p:spPr>
      </p:pic>
      <p:sp>
        <p:nvSpPr>
          <p:cNvPr id="3" name="TextBox 2"/>
          <p:cNvSpPr txBox="1"/>
          <p:nvPr/>
        </p:nvSpPr>
        <p:spPr>
          <a:xfrm>
            <a:off x="720436" y="720436"/>
            <a:ext cx="177338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Case 3</a:t>
            </a:r>
          </a:p>
        </p:txBody>
      </p:sp>
    </p:spTree>
    <p:extLst>
      <p:ext uri="{BB962C8B-B14F-4D97-AF65-F5344CB8AC3E}">
        <p14:creationId xmlns:p14="http://schemas.microsoft.com/office/powerpoint/2010/main" val="18149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3600" dirty="0">
                <a:solidFill>
                  <a:srgbClr val="FFFFFF"/>
                </a:solidFill>
              </a:rPr>
              <a:t>Objectives </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A1F56B62-7E1A-46C3-937E-B8219C40AED7}"/>
              </a:ext>
            </a:extLst>
          </p:cNvPr>
          <p:cNvGraphicFramePr>
            <a:graphicFrameLocks noGrp="1"/>
          </p:cNvGraphicFramePr>
          <p:nvPr>
            <p:ph idx="1"/>
            <p:extLst>
              <p:ext uri="{D42A27DB-BD31-4B8C-83A1-F6EECF244321}">
                <p14:modId xmlns:p14="http://schemas.microsoft.com/office/powerpoint/2010/main" val="371266181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5618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845733"/>
            <a:ext cx="5636029" cy="4430375"/>
          </a:xfrm>
        </p:spPr>
        <p:txBody>
          <a:bodyPr>
            <a:normAutofit/>
          </a:bodyPr>
          <a:lstStyle/>
          <a:p>
            <a:r>
              <a:rPr lang="en-US" sz="2400"/>
              <a:t>Anatomically, functionally and radiologically the lungs may be divided into two compartments:</a:t>
            </a:r>
          </a:p>
          <a:p>
            <a:r>
              <a:rPr lang="en-US" sz="2400" b="1"/>
              <a:t>1. The interstitium: </a:t>
            </a:r>
            <a:r>
              <a:rPr lang="en-US" sz="2400"/>
              <a:t>soft tissue structures between the alveoli, and includes branching distal bronchi and bronchioles, accompanying arteries, veins and lymphatics, plus supporting connective tissue.</a:t>
            </a:r>
          </a:p>
          <a:p>
            <a:r>
              <a:rPr lang="en-US" sz="2400" b="1"/>
              <a:t>2. The alveoli or airspaces</a:t>
            </a:r>
            <a:r>
              <a:rPr lang="en-US" sz="2400"/>
              <a:t>:  arise from the respiratory bronchioles and alveolar ducts.</a:t>
            </a:r>
            <a:endParaRPr lang="en-US" sz="2400" dirty="0"/>
          </a:p>
        </p:txBody>
      </p:sp>
      <p:pic>
        <p:nvPicPr>
          <p:cNvPr id="4" name="Picture 3"/>
          <p:cNvPicPr>
            <a:picLocks noChangeAspect="1"/>
          </p:cNvPicPr>
          <p:nvPr/>
        </p:nvPicPr>
        <p:blipFill>
          <a:blip r:embed="rId2"/>
          <a:stretch>
            <a:fillRect/>
          </a:stretch>
        </p:blipFill>
        <p:spPr>
          <a:xfrm>
            <a:off x="6733309" y="2355273"/>
            <a:ext cx="5252343" cy="3020097"/>
          </a:xfrm>
          <a:prstGeom prst="rect">
            <a:avLst/>
          </a:prstGeom>
        </p:spPr>
      </p:pic>
    </p:spTree>
    <p:extLst>
      <p:ext uri="{BB962C8B-B14F-4D97-AF65-F5344CB8AC3E}">
        <p14:creationId xmlns:p14="http://schemas.microsoft.com/office/powerpoint/2010/main" val="1129850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5772840"/>
          </a:xfrm>
        </p:spPr>
        <p:txBody>
          <a:bodyPr anchor="ctr">
            <a:normAutofit/>
          </a:bodyPr>
          <a:lstStyle/>
          <a:p>
            <a:r>
              <a:rPr lang="en-US" sz="3600">
                <a:solidFill>
                  <a:srgbClr val="FFFFFF"/>
                </a:solidFill>
              </a:rPr>
              <a:t>Common findings on CXR</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CB87456-A153-4980-A4C1-702D015C7B7B}"/>
              </a:ext>
            </a:extLst>
          </p:cNvPr>
          <p:cNvGraphicFramePr>
            <a:graphicFrameLocks noGrp="1"/>
          </p:cNvGraphicFramePr>
          <p:nvPr>
            <p:ph idx="1"/>
            <p:extLst>
              <p:ext uri="{D42A27DB-BD31-4B8C-83A1-F6EECF244321}">
                <p14:modId xmlns:p14="http://schemas.microsoft.com/office/powerpoint/2010/main" val="365355331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313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20290" y="162939"/>
            <a:ext cx="6220691" cy="6105268"/>
          </a:xfrm>
          <a:prstGeom prst="rect">
            <a:avLst/>
          </a:prstGeom>
        </p:spPr>
      </p:pic>
    </p:spTree>
    <p:extLst>
      <p:ext uri="{BB962C8B-B14F-4D97-AF65-F5344CB8AC3E}">
        <p14:creationId xmlns:p14="http://schemas.microsoft.com/office/powerpoint/2010/main" val="324390345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4182</TotalTime>
  <Words>1670</Words>
  <Application>Microsoft Office PowerPoint</Application>
  <PresentationFormat>Widescreen</PresentationFormat>
  <Paragraphs>170</Paragraphs>
  <Slides>43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Calibri</vt:lpstr>
      <vt:lpstr>Calibri Light</vt:lpstr>
      <vt:lpstr>Wingdings</vt:lpstr>
      <vt:lpstr>Retrospect</vt:lpstr>
      <vt:lpstr>Chest imaging </vt:lpstr>
      <vt:lpstr>Homework</vt:lpstr>
      <vt:lpstr>PowerPoint Presentation</vt:lpstr>
      <vt:lpstr>PowerPoint Presentation</vt:lpstr>
      <vt:lpstr>PowerPoint Presentation</vt:lpstr>
      <vt:lpstr>Objectives </vt:lpstr>
      <vt:lpstr>PowerPoint Presentation</vt:lpstr>
      <vt:lpstr>Common findings on CXR</vt:lpstr>
      <vt:lpstr>PowerPoint Presentation</vt:lpstr>
      <vt:lpstr>1.Diffuse pulmonary shadowing </vt:lpstr>
      <vt:lpstr>CXR signs of alveolar shadowing:</vt:lpstr>
      <vt:lpstr>Air bronchogram</vt:lpstr>
      <vt:lpstr>PowerPoint Presentation</vt:lpstr>
      <vt:lpstr>Patterns of distribution of alveolar shadowing</vt:lpstr>
      <vt:lpstr>Causes of alveolar opacification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Interstitial opacification</vt:lpstr>
      <vt:lpstr>Linear pattern</vt:lpstr>
      <vt:lpstr>Nodular pattern</vt:lpstr>
      <vt:lpstr>Honeycomb pattern</vt:lpstr>
      <vt:lpstr>PowerPoint Presentation</vt:lpstr>
      <vt:lpstr>Causes of interstitial opacification</vt:lpstr>
      <vt:lpstr>PowerPoint Presentation</vt:lpstr>
      <vt:lpstr>PowerPoint Presentation</vt:lpstr>
      <vt:lpstr>PowerPoint Presentation</vt:lpstr>
      <vt:lpstr>PowerPoint Presentation</vt:lpstr>
      <vt:lpstr>PowerPoint Presentation</vt:lpstr>
      <vt:lpstr>2. Lobar pulmonary consolidation </vt:lpstr>
      <vt:lpstr>PowerPoint Presentation</vt:lpstr>
      <vt:lpstr>PowerPoint Presentation</vt:lpstr>
      <vt:lpstr>Localizing signs</vt:lpstr>
      <vt:lpstr>Consolidation adjacent to fissures</vt:lpstr>
      <vt:lpstr>PowerPoint Presentation</vt:lpstr>
      <vt:lpstr>Silhouette sign</vt:lpstr>
      <vt:lpstr>PowerPoint Presentation</vt:lpstr>
      <vt:lpstr>Increased density of lower thoracic spine on the lateral view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Chest Radiology</dc:title>
  <dc:creator>DELL</dc:creator>
  <cp:lastModifiedBy>Loay Fakhir</cp:lastModifiedBy>
  <cp:revision>61</cp:revision>
  <dcterms:created xsi:type="dcterms:W3CDTF">2021-10-23T20:15:59Z</dcterms:created>
  <dcterms:modified xsi:type="dcterms:W3CDTF">2021-11-20T20:50:08Z</dcterms:modified>
</cp:coreProperties>
</file>